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5" r:id="rId19"/>
    <p:sldId id="280" r:id="rId20"/>
    <p:sldId id="281" r:id="rId21"/>
    <p:sldId id="282" r:id="rId22"/>
    <p:sldId id="285"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League Spartan" panose="020B0604020202020204" charset="0"/>
      <p:regular r:id="rId29"/>
    </p:embeddedFont>
    <p:embeddedFont>
      <p:font typeface="Poppins" panose="020B0604020202020204" charset="0"/>
      <p:regular r:id="rId30"/>
    </p:embeddedFont>
    <p:embeddedFont>
      <p:font typeface="Poppins Bold" panose="020B0604020202020204" charset="0"/>
      <p:regular r:id="rId31"/>
    </p:embeddedFont>
    <p:embeddedFont>
      <p:font typeface="Poppins Semi-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276" autoAdjust="0"/>
  </p:normalViewPr>
  <p:slideViewPr>
    <p:cSldViewPr>
      <p:cViewPr varScale="1">
        <p:scale>
          <a:sx n="26" d="100"/>
          <a:sy n="26" d="100"/>
        </p:scale>
        <p:origin x="76" y="5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8.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image" Target="../media/image60.sv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37.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sv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1.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37.png"/><Relationship Id="rId5" Type="http://schemas.openxmlformats.org/officeDocument/2006/relationships/image" Target="../media/image72.png"/><Relationship Id="rId10" Type="http://schemas.openxmlformats.org/officeDocument/2006/relationships/image" Target="../media/image68.png"/><Relationship Id="rId4" Type="http://schemas.openxmlformats.org/officeDocument/2006/relationships/image" Target="../media/image71.png"/><Relationship Id="rId9"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svg"/></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2.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7.svg"/><Relationship Id="rId11" Type="http://schemas.openxmlformats.org/officeDocument/2006/relationships/image" Target="../media/image16.png"/><Relationship Id="rId5" Type="http://schemas.openxmlformats.org/officeDocument/2006/relationships/image" Target="../media/image86.png"/><Relationship Id="rId10" Type="http://schemas.openxmlformats.org/officeDocument/2006/relationships/image" Target="../media/image37.png"/><Relationship Id="rId4" Type="http://schemas.openxmlformats.org/officeDocument/2006/relationships/image" Target="../media/image85.svg"/><Relationship Id="rId9" Type="http://schemas.openxmlformats.org/officeDocument/2006/relationships/image" Target="../media/image90.svg"/></Relationships>
</file>

<file path=ppt/slides/_rels/slide1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11.png"/><Relationship Id="rId3" Type="http://schemas.openxmlformats.org/officeDocument/2006/relationships/image" Target="../media/image91.png"/><Relationship Id="rId7" Type="http://schemas.openxmlformats.org/officeDocument/2006/relationships/image" Target="../media/image88.png"/><Relationship Id="rId12" Type="http://schemas.openxmlformats.org/officeDocument/2006/relationships/image" Target="../media/image97.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0.svg"/><Relationship Id="rId11" Type="http://schemas.openxmlformats.org/officeDocument/2006/relationships/image" Target="../media/image96.png"/><Relationship Id="rId5" Type="http://schemas.openxmlformats.org/officeDocument/2006/relationships/image" Target="../media/image89.png"/><Relationship Id="rId15" Type="http://schemas.openxmlformats.org/officeDocument/2006/relationships/image" Target="../media/image99.svg"/><Relationship Id="rId10" Type="http://schemas.openxmlformats.org/officeDocument/2006/relationships/image" Target="../media/image95.png"/><Relationship Id="rId4" Type="http://schemas.openxmlformats.org/officeDocument/2006/relationships/image" Target="../media/image92.svg"/><Relationship Id="rId9" Type="http://schemas.openxmlformats.org/officeDocument/2006/relationships/image" Target="../media/image94.svg"/><Relationship Id="rId14" Type="http://schemas.openxmlformats.org/officeDocument/2006/relationships/image" Target="../media/image9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svg"/><Relationship Id="rId12"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0.png"/><Relationship Id="rId7" Type="http://schemas.openxmlformats.org/officeDocument/2006/relationships/image" Target="../media/image10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01.sv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6.png"/><Relationship Id="rId11" Type="http://schemas.openxmlformats.org/officeDocument/2006/relationships/image" Target="../media/image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svg"/><Relationship Id="rId9" Type="http://schemas.openxmlformats.org/officeDocument/2006/relationships/image" Target="../media/image109.svg"/></Relationships>
</file>

<file path=ppt/slides/_rels/slide22.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svg"/><Relationship Id="rId18" Type="http://schemas.openxmlformats.org/officeDocument/2006/relationships/image" Target="../media/image2.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4.png"/><Relationship Id="rId2" Type="http://schemas.openxmlformats.org/officeDocument/2006/relationships/notesSlide" Target="../notesSlides/notesSlide21.xml"/><Relationship Id="rId16" Type="http://schemas.openxmlformats.org/officeDocument/2006/relationships/image" Target="../media/image11.png"/><Relationship Id="rId20" Type="http://schemas.openxmlformats.org/officeDocument/2006/relationships/hyperlink" Target="http://bit.ly/ikmlayananbimtek" TargetMode="External"/><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119.svg"/><Relationship Id="rId5" Type="http://schemas.openxmlformats.org/officeDocument/2006/relationships/image" Target="../media/image113.png"/><Relationship Id="rId15" Type="http://schemas.openxmlformats.org/officeDocument/2006/relationships/image" Target="../media/image123.svg"/><Relationship Id="rId10" Type="http://schemas.openxmlformats.org/officeDocument/2006/relationships/image" Target="../media/image118.png"/><Relationship Id="rId19" Type="http://schemas.openxmlformats.org/officeDocument/2006/relationships/hyperlink" Target="https://www.google.com/search?q=bkn+kanreg&amp;oq=bkn+kanreg+&amp;aqs=chrome..69i57j46i175i199i512j0i512l4j46i175i199i512j0i512l2.1801j0j7&amp;sourceid=chrome&amp;ie=UTF-8" TargetMode="External"/><Relationship Id="rId4" Type="http://schemas.openxmlformats.org/officeDocument/2006/relationships/image" Target="../media/image112.svg"/><Relationship Id="rId9" Type="http://schemas.openxmlformats.org/officeDocument/2006/relationships/image" Target="../media/image117.svg"/><Relationship Id="rId14" Type="http://schemas.openxmlformats.org/officeDocument/2006/relationships/image" Target="../media/image12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image" Target="../media/image13.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16.png"/><Relationship Id="rId9" Type="http://schemas.openxmlformats.org/officeDocument/2006/relationships/image" Target="../media/image27.pn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8.png"/><Relationship Id="rId7" Type="http://schemas.openxmlformats.org/officeDocument/2006/relationships/image" Target="../media/image33.png"/><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1.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16.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11.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9708" y="-4594747"/>
            <a:ext cx="22322621" cy="14881747"/>
          </a:xfrm>
          <a:custGeom>
            <a:avLst/>
            <a:gdLst/>
            <a:ahLst/>
            <a:cxnLst/>
            <a:rect l="l" t="t" r="r" b="b"/>
            <a:pathLst>
              <a:path w="22322621" h="14881747">
                <a:moveTo>
                  <a:pt x="0" y="0"/>
                </a:moveTo>
                <a:lnTo>
                  <a:pt x="22322621" y="0"/>
                </a:lnTo>
                <a:lnTo>
                  <a:pt x="22322621" y="14881747"/>
                </a:lnTo>
                <a:lnTo>
                  <a:pt x="0" y="14881747"/>
                </a:lnTo>
                <a:lnTo>
                  <a:pt x="0" y="0"/>
                </a:lnTo>
                <a:close/>
              </a:path>
            </a:pathLst>
          </a:custGeom>
          <a:blipFill>
            <a:blip r:embed="rId2">
              <a:alphaModFix amt="10999"/>
            </a:blip>
            <a:stretch>
              <a:fillRect/>
            </a:stretch>
          </a:blipFill>
        </p:spPr>
      </p:sp>
      <p:grpSp>
        <p:nvGrpSpPr>
          <p:cNvPr id="3" name="Group 3"/>
          <p:cNvGrpSpPr/>
          <p:nvPr/>
        </p:nvGrpSpPr>
        <p:grpSpPr>
          <a:xfrm>
            <a:off x="-1402759" y="6802807"/>
            <a:ext cx="5402508" cy="54025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6" name="AutoShape 6"/>
          <p:cNvSpPr/>
          <p:nvPr/>
        </p:nvSpPr>
        <p:spPr>
          <a:xfrm>
            <a:off x="1074658" y="8563446"/>
            <a:ext cx="16138684" cy="0"/>
          </a:xfrm>
          <a:prstGeom prst="line">
            <a:avLst/>
          </a:prstGeom>
          <a:ln w="38100" cap="flat">
            <a:solidFill>
              <a:srgbClr val="0B2E65"/>
            </a:solidFill>
            <a:prstDash val="solid"/>
            <a:headEnd type="none" w="sm" len="sm"/>
            <a:tailEnd type="none" w="sm" len="sm"/>
          </a:ln>
        </p:spPr>
      </p:sp>
      <p:grpSp>
        <p:nvGrpSpPr>
          <p:cNvPr id="7" name="Group 7"/>
          <p:cNvGrpSpPr/>
          <p:nvPr/>
        </p:nvGrpSpPr>
        <p:grpSpPr>
          <a:xfrm>
            <a:off x="10785978" y="1231643"/>
            <a:ext cx="4758515" cy="475851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F6"/>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10" name="Group 10"/>
          <p:cNvGrpSpPr/>
          <p:nvPr/>
        </p:nvGrpSpPr>
        <p:grpSpPr>
          <a:xfrm>
            <a:off x="1074658" y="5553371"/>
            <a:ext cx="447675" cy="44767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2E65"/>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13" name="Freeform 13"/>
          <p:cNvSpPr/>
          <p:nvPr/>
        </p:nvSpPr>
        <p:spPr>
          <a:xfrm>
            <a:off x="1074658" y="819221"/>
            <a:ext cx="2549459" cy="1254851"/>
          </a:xfrm>
          <a:custGeom>
            <a:avLst/>
            <a:gdLst/>
            <a:ahLst/>
            <a:cxnLst/>
            <a:rect l="l" t="t" r="r" b="b"/>
            <a:pathLst>
              <a:path w="2549459" h="1254851">
                <a:moveTo>
                  <a:pt x="0" y="0"/>
                </a:moveTo>
                <a:lnTo>
                  <a:pt x="2549459" y="0"/>
                </a:lnTo>
                <a:lnTo>
                  <a:pt x="2549459" y="1254851"/>
                </a:lnTo>
                <a:lnTo>
                  <a:pt x="0" y="1254851"/>
                </a:lnTo>
                <a:lnTo>
                  <a:pt x="0" y="0"/>
                </a:lnTo>
                <a:close/>
              </a:path>
            </a:pathLst>
          </a:custGeom>
          <a:blipFill>
            <a:blip r:embed="rId3"/>
            <a:stretch>
              <a:fillRect/>
            </a:stretch>
          </a:blipFill>
        </p:spPr>
      </p:sp>
      <p:sp>
        <p:nvSpPr>
          <p:cNvPr id="14" name="TextBox 14"/>
          <p:cNvSpPr txBox="1"/>
          <p:nvPr/>
        </p:nvSpPr>
        <p:spPr>
          <a:xfrm>
            <a:off x="981075" y="2741171"/>
            <a:ext cx="14166687" cy="2813070"/>
          </a:xfrm>
          <a:prstGeom prst="rect">
            <a:avLst/>
          </a:prstGeom>
        </p:spPr>
        <p:txBody>
          <a:bodyPr lIns="0" tIns="0" rIns="0" bIns="0" rtlCol="0" anchor="t">
            <a:spAutoFit/>
          </a:bodyPr>
          <a:lstStyle/>
          <a:p>
            <a:pPr algn="l">
              <a:lnSpc>
                <a:spcPts val="21873"/>
              </a:lnSpc>
            </a:pPr>
            <a:r>
              <a:rPr lang="en-US" sz="15624" b="1">
                <a:solidFill>
                  <a:srgbClr val="0B2E65"/>
                </a:solidFill>
                <a:latin typeface="Poppins Bold"/>
                <a:ea typeface="Poppins Bold"/>
                <a:cs typeface="Poppins Bold"/>
                <a:sym typeface="Poppins Bold"/>
              </a:rPr>
              <a:t>DISIPLIN PNS</a:t>
            </a:r>
          </a:p>
        </p:txBody>
      </p:sp>
      <p:sp>
        <p:nvSpPr>
          <p:cNvPr id="15" name="TextBox 15"/>
          <p:cNvSpPr txBox="1"/>
          <p:nvPr/>
        </p:nvSpPr>
        <p:spPr>
          <a:xfrm>
            <a:off x="1690843" y="5498443"/>
            <a:ext cx="13246959" cy="457835"/>
          </a:xfrm>
          <a:prstGeom prst="rect">
            <a:avLst/>
          </a:prstGeom>
        </p:spPr>
        <p:txBody>
          <a:bodyPr lIns="0" tIns="0" rIns="0" bIns="0" rtlCol="0" anchor="t">
            <a:spAutoFit/>
          </a:bodyPr>
          <a:lstStyle/>
          <a:p>
            <a:pPr marL="0" lvl="0" indent="0" algn="l">
              <a:lnSpc>
                <a:spcPts val="3639"/>
              </a:lnSpc>
            </a:pPr>
            <a:r>
              <a:rPr lang="en-US" sz="2599" b="1" spc="192">
                <a:solidFill>
                  <a:srgbClr val="000000"/>
                </a:solidFill>
                <a:latin typeface="Poppins Semi-Bold"/>
                <a:ea typeface="Poppins Semi-Bold"/>
                <a:cs typeface="Poppins Semi-Bold"/>
                <a:sym typeface="Poppins Semi-Bold"/>
              </a:rPr>
              <a:t>PERATURAN PEMERINTAH NOMOR 94 TAHUN 2021 TENTANG DISIPLIN PNS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32994" y="1831539"/>
          <a:ext cx="17005301" cy="7962700"/>
        </p:xfrm>
        <a:graphic>
          <a:graphicData uri="http://schemas.openxmlformats.org/drawingml/2006/table">
            <a:tbl>
              <a:tblPr/>
              <a:tblGrid>
                <a:gridCol w="2484882">
                  <a:extLst>
                    <a:ext uri="{9D8B030D-6E8A-4147-A177-3AD203B41FA5}">
                      <a16:colId xmlns:a16="http://schemas.microsoft.com/office/drawing/2014/main" val="20000"/>
                    </a:ext>
                  </a:extLst>
                </a:gridCol>
                <a:gridCol w="7752599">
                  <a:extLst>
                    <a:ext uri="{9D8B030D-6E8A-4147-A177-3AD203B41FA5}">
                      <a16:colId xmlns:a16="http://schemas.microsoft.com/office/drawing/2014/main" val="20001"/>
                    </a:ext>
                  </a:extLst>
                </a:gridCol>
                <a:gridCol w="6767820">
                  <a:extLst>
                    <a:ext uri="{9D8B030D-6E8A-4147-A177-3AD203B41FA5}">
                      <a16:colId xmlns:a16="http://schemas.microsoft.com/office/drawing/2014/main" val="20002"/>
                    </a:ext>
                  </a:extLst>
                </a:gridCol>
              </a:tblGrid>
              <a:tr h="1327065">
                <a:tc>
                  <a:txBody>
                    <a:bodyPr/>
                    <a:lstStyle/>
                    <a:p>
                      <a:pPr algn="ctr">
                        <a:lnSpc>
                          <a:spcPts val="4030"/>
                        </a:lnSpc>
                        <a:defRPr/>
                      </a:pPr>
                      <a:r>
                        <a:rPr lang="en-US" sz="2400" b="1">
                          <a:solidFill>
                            <a:srgbClr val="FFFFFF"/>
                          </a:solidFill>
                          <a:latin typeface="Poppins Bold"/>
                          <a:ea typeface="Poppins Bold"/>
                          <a:cs typeface="Poppins Bold"/>
                          <a:sym typeface="Poppins Bold"/>
                        </a:rPr>
                        <a:t>Jabatan </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323B60"/>
                    </a:solidFill>
                  </a:tcPr>
                </a:tc>
                <a:tc>
                  <a:txBody>
                    <a:bodyPr/>
                    <a:lstStyle/>
                    <a:p>
                      <a:pPr algn="ctr">
                        <a:lnSpc>
                          <a:spcPts val="4030"/>
                        </a:lnSpc>
                        <a:defRPr/>
                      </a:pPr>
                      <a:r>
                        <a:rPr lang="en-US" sz="2400" b="1">
                          <a:solidFill>
                            <a:srgbClr val="FFFFFF"/>
                          </a:solidFill>
                          <a:latin typeface="Poppins Bold"/>
                          <a:ea typeface="Poppins Bold"/>
                          <a:cs typeface="Poppins Bold"/>
                          <a:sym typeface="Poppins Bold"/>
                        </a:rPr>
                        <a:t>PPK </a:t>
                      </a:r>
                      <a:endParaRPr lang="en-US" sz="1100"/>
                    </a:p>
                    <a:p>
                      <a:pPr algn="ctr">
                        <a:lnSpc>
                          <a:spcPts val="4030"/>
                        </a:lnSpc>
                      </a:pPr>
                      <a:r>
                        <a:rPr lang="en-US" sz="2400" b="1">
                          <a:solidFill>
                            <a:srgbClr val="FFFFFF"/>
                          </a:solidFill>
                          <a:latin typeface="Poppins Bold"/>
                          <a:ea typeface="Poppins Bold"/>
                          <a:cs typeface="Poppins Bold"/>
                          <a:sym typeface="Poppins Bold"/>
                        </a:rPr>
                        <a:t>(Instansi Pusat dan Provinsi)</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323B60"/>
                    </a:solidFill>
                  </a:tcPr>
                </a:tc>
                <a:tc>
                  <a:txBody>
                    <a:bodyPr/>
                    <a:lstStyle/>
                    <a:p>
                      <a:pPr algn="ctr">
                        <a:lnSpc>
                          <a:spcPts val="4030"/>
                        </a:lnSpc>
                        <a:defRPr/>
                      </a:pPr>
                      <a:r>
                        <a:rPr lang="en-US" sz="2400" b="1">
                          <a:solidFill>
                            <a:srgbClr val="FFFFFF"/>
                          </a:solidFill>
                          <a:latin typeface="Poppins Bold"/>
                          <a:ea typeface="Poppins Bold"/>
                          <a:cs typeface="Poppins Bold"/>
                          <a:sym typeface="Poppins Bold"/>
                        </a:rPr>
                        <a:t>PPK </a:t>
                      </a:r>
                      <a:endParaRPr lang="en-US" sz="1100"/>
                    </a:p>
                    <a:p>
                      <a:pPr algn="ctr">
                        <a:lnSpc>
                          <a:spcPts val="4030"/>
                        </a:lnSpc>
                      </a:pPr>
                      <a:r>
                        <a:rPr lang="en-US" sz="2400" b="1">
                          <a:solidFill>
                            <a:srgbClr val="FFFFFF"/>
                          </a:solidFill>
                          <a:latin typeface="Poppins Bold"/>
                          <a:ea typeface="Poppins Bold"/>
                          <a:cs typeface="Poppins Bold"/>
                          <a:sym typeface="Poppins Bold"/>
                        </a:rPr>
                        <a:t>(Instansi Daerah Kabupaten/Kota)</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323B60"/>
                    </a:solidFill>
                  </a:tcPr>
                </a:tc>
                <a:extLst>
                  <a:ext uri="{0D108BD9-81ED-4DB2-BD59-A6C34878D82A}">
                    <a16:rowId xmlns:a16="http://schemas.microsoft.com/office/drawing/2014/main" val="10000"/>
                  </a:ext>
                </a:extLst>
              </a:tr>
              <a:tr h="1347909">
                <a:tc>
                  <a:txBody>
                    <a:bodyPr/>
                    <a:lstStyle/>
                    <a:p>
                      <a:pPr algn="ctr">
                        <a:lnSpc>
                          <a:spcPts val="3024"/>
                        </a:lnSpc>
                        <a:defRPr/>
                      </a:pPr>
                      <a:r>
                        <a:rPr lang="en-US" sz="1800">
                          <a:solidFill>
                            <a:srgbClr val="FFFFFF"/>
                          </a:solidFill>
                          <a:latin typeface="Poppins"/>
                          <a:ea typeface="Poppins"/>
                          <a:cs typeface="Poppins"/>
                          <a:sym typeface="Poppins"/>
                        </a:rPr>
                        <a:t>JPT Madya</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323B60"/>
                    </a:solidFill>
                  </a:tcPr>
                </a:tc>
                <a:tc>
                  <a:txBody>
                    <a:bodyPr/>
                    <a:lstStyle/>
                    <a:p>
                      <a:pPr algn="ctr">
                        <a:lnSpc>
                          <a:spcPts val="3024"/>
                        </a:lnSpc>
                        <a:defRPr/>
                      </a:pPr>
                      <a:r>
                        <a:rPr lang="en-US" sz="1800">
                          <a:solidFill>
                            <a:srgbClr val="313204"/>
                          </a:solidFill>
                          <a:latin typeface="Poppins"/>
                          <a:ea typeface="Poppins"/>
                          <a:cs typeface="Poppins"/>
                          <a:sym typeface="Poppins"/>
                        </a:rPr>
                        <a:t>Semua jenis hukdis</a:t>
                      </a:r>
                      <a:endParaRPr lang="en-US" sz="1100"/>
                    </a:p>
                    <a:p>
                      <a:pPr algn="ctr">
                        <a:lnSpc>
                          <a:spcPts val="3024"/>
                        </a:lnSpc>
                      </a:pPr>
                      <a:r>
                        <a:rPr lang="en-US" sz="1800">
                          <a:solidFill>
                            <a:srgbClr val="313204"/>
                          </a:solidFill>
                          <a:latin typeface="Poppins"/>
                          <a:ea typeface="Poppins"/>
                          <a:cs typeface="Poppins"/>
                          <a:sym typeface="Poppins"/>
                        </a:rPr>
                        <a:t>(Hukdis berat: penurunan jabatan setingkat lebih rendah 12 bln dan pembebasan jabatan menjadi pelaksana selama 12 bulan)</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tc>
                  <a:txBody>
                    <a:bodyPr/>
                    <a:lstStyle/>
                    <a:p>
                      <a:pPr algn="ctr">
                        <a:lnSpc>
                          <a:spcPts val="3024"/>
                        </a:lnSpc>
                        <a:defRPr/>
                      </a:pPr>
                      <a:r>
                        <a:rPr lang="en-US" sz="1800">
                          <a:solidFill>
                            <a:srgbClr val="313204"/>
                          </a:solidFill>
                          <a:latin typeface="Poppins"/>
                          <a:ea typeface="Poppins"/>
                          <a:cs typeface="Poppins"/>
                          <a:sym typeface="Poppins"/>
                        </a:rPr>
                        <a:t>-</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46716">
                <a:tc>
                  <a:txBody>
                    <a:bodyPr/>
                    <a:lstStyle/>
                    <a:p>
                      <a:pPr algn="ctr">
                        <a:lnSpc>
                          <a:spcPts val="3024"/>
                        </a:lnSpc>
                        <a:defRPr/>
                      </a:pPr>
                      <a:r>
                        <a:rPr lang="en-US" sz="1800">
                          <a:solidFill>
                            <a:srgbClr val="FFFFFF"/>
                          </a:solidFill>
                          <a:latin typeface="Poppins"/>
                          <a:ea typeface="Poppins"/>
                          <a:cs typeface="Poppins"/>
                          <a:sym typeface="Poppins"/>
                        </a:rPr>
                        <a:t>JPT Pratama</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323B60"/>
                    </a:solidFill>
                  </a:tcPr>
                </a:tc>
                <a:tc>
                  <a:txBody>
                    <a:bodyPr/>
                    <a:lstStyle/>
                    <a:p>
                      <a:pPr algn="ctr">
                        <a:lnSpc>
                          <a:spcPts val="3024"/>
                        </a:lnSpc>
                        <a:defRPr/>
                      </a:pPr>
                      <a:r>
                        <a:rPr lang="en-US" sz="1800">
                          <a:solidFill>
                            <a:srgbClr val="313204"/>
                          </a:solidFill>
                          <a:latin typeface="Poppins"/>
                          <a:ea typeface="Poppins"/>
                          <a:cs typeface="Poppins"/>
                          <a:sym typeface="Poppins"/>
                        </a:rPr>
                        <a:t>Sedang dan Berat</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tc>
                  <a:txBody>
                    <a:bodyPr/>
                    <a:lstStyle/>
                    <a:p>
                      <a:pPr algn="ctr">
                        <a:lnSpc>
                          <a:spcPts val="3024"/>
                        </a:lnSpc>
                        <a:defRPr/>
                      </a:pPr>
                      <a:r>
                        <a:rPr lang="en-US" sz="1800">
                          <a:solidFill>
                            <a:srgbClr val="313204"/>
                          </a:solidFill>
                          <a:latin typeface="Poppins"/>
                          <a:ea typeface="Poppins"/>
                          <a:cs typeface="Poppins"/>
                          <a:sym typeface="Poppins"/>
                        </a:rPr>
                        <a:t>Semua jenis hukdis</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48482">
                <a:tc>
                  <a:txBody>
                    <a:bodyPr/>
                    <a:lstStyle/>
                    <a:p>
                      <a:pPr algn="ctr">
                        <a:lnSpc>
                          <a:spcPts val="3024"/>
                        </a:lnSpc>
                        <a:defRPr/>
                      </a:pPr>
                      <a:r>
                        <a:rPr lang="en-US" sz="1800">
                          <a:solidFill>
                            <a:srgbClr val="FFFFFF"/>
                          </a:solidFill>
                          <a:latin typeface="Poppins"/>
                          <a:ea typeface="Poppins"/>
                          <a:cs typeface="Poppins"/>
                          <a:sym typeface="Poppins"/>
                        </a:rPr>
                        <a:t>JF Ahli Utama</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323B60"/>
                    </a:solidFill>
                  </a:tcPr>
                </a:tc>
                <a:tc>
                  <a:txBody>
                    <a:bodyPr/>
                    <a:lstStyle/>
                    <a:p>
                      <a:pPr algn="ctr">
                        <a:lnSpc>
                          <a:spcPts val="3024"/>
                        </a:lnSpc>
                        <a:defRPr/>
                      </a:pPr>
                      <a:r>
                        <a:rPr lang="en-US" sz="1800">
                          <a:solidFill>
                            <a:srgbClr val="313204"/>
                          </a:solidFill>
                          <a:latin typeface="Poppins"/>
                          <a:ea typeface="Poppins"/>
                          <a:cs typeface="Poppins"/>
                          <a:sym typeface="Poppins"/>
                        </a:rPr>
                        <a:t>Semua jenis hukdis</a:t>
                      </a:r>
                      <a:endParaRPr lang="en-US" sz="1100"/>
                    </a:p>
                    <a:p>
                      <a:pPr algn="ctr">
                        <a:lnSpc>
                          <a:spcPts val="3024"/>
                        </a:lnSpc>
                      </a:pPr>
                      <a:r>
                        <a:rPr lang="en-US" sz="1800">
                          <a:solidFill>
                            <a:srgbClr val="313204"/>
                          </a:solidFill>
                          <a:latin typeface="Poppins"/>
                          <a:ea typeface="Poppins"/>
                          <a:cs typeface="Poppins"/>
                          <a:sym typeface="Poppins"/>
                        </a:rPr>
                        <a:t>(Hukdis berat: penurunan jabatan setingkat lebih rendah 12 bln dan pembebasan jabatan menjadi pelaksana selama 12 bulan)</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tc>
                  <a:txBody>
                    <a:bodyPr/>
                    <a:lstStyle/>
                    <a:p>
                      <a:pPr algn="ctr">
                        <a:lnSpc>
                          <a:spcPts val="3024"/>
                        </a:lnSpc>
                        <a:defRPr/>
                      </a:pPr>
                      <a:r>
                        <a:rPr lang="en-US" sz="1800">
                          <a:solidFill>
                            <a:srgbClr val="313204"/>
                          </a:solidFill>
                          <a:latin typeface="Poppins"/>
                          <a:ea typeface="Poppins"/>
                          <a:cs typeface="Poppins"/>
                          <a:sym typeface="Poppins"/>
                        </a:rPr>
                        <a:t>Semua jenis hukdis </a:t>
                      </a:r>
                      <a:endParaRPr lang="en-US" sz="1100"/>
                    </a:p>
                    <a:p>
                      <a:pPr algn="ctr">
                        <a:lnSpc>
                          <a:spcPts val="3024"/>
                        </a:lnSpc>
                      </a:pPr>
                      <a:r>
                        <a:rPr lang="en-US" sz="1800">
                          <a:solidFill>
                            <a:srgbClr val="313204"/>
                          </a:solidFill>
                          <a:latin typeface="Poppins"/>
                          <a:ea typeface="Poppins"/>
                          <a:cs typeface="Poppins"/>
                          <a:sym typeface="Poppins"/>
                        </a:rPr>
                        <a:t>(Hukdis berat: penurunan jabatan setingkat lebih rendah 12 bln dan pembebasan jabatan menjadi pelaksana selama 12 bulan)</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347909">
                <a:tc>
                  <a:txBody>
                    <a:bodyPr/>
                    <a:lstStyle/>
                    <a:p>
                      <a:pPr algn="ctr">
                        <a:lnSpc>
                          <a:spcPts val="3024"/>
                        </a:lnSpc>
                        <a:defRPr/>
                      </a:pPr>
                      <a:r>
                        <a:rPr lang="en-US" sz="1800">
                          <a:solidFill>
                            <a:srgbClr val="FFFFFF"/>
                          </a:solidFill>
                          <a:latin typeface="Poppins"/>
                          <a:ea typeface="Poppins"/>
                          <a:cs typeface="Poppins"/>
                          <a:sym typeface="Poppins"/>
                        </a:rPr>
                        <a:t>Pejabat Administrator ke bawah</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323B60"/>
                    </a:solidFill>
                  </a:tcPr>
                </a:tc>
                <a:tc>
                  <a:txBody>
                    <a:bodyPr/>
                    <a:lstStyle/>
                    <a:p>
                      <a:pPr algn="ctr">
                        <a:lnSpc>
                          <a:spcPts val="3024"/>
                        </a:lnSpc>
                        <a:defRPr/>
                      </a:pPr>
                      <a:r>
                        <a:rPr lang="en-US" sz="1800">
                          <a:solidFill>
                            <a:srgbClr val="313204"/>
                          </a:solidFill>
                          <a:latin typeface="Poppins"/>
                          <a:ea typeface="Poppins"/>
                          <a:cs typeface="Poppins"/>
                          <a:sym typeface="Poppins"/>
                        </a:rPr>
                        <a:t>Berat</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tc>
                  <a:txBody>
                    <a:bodyPr/>
                    <a:lstStyle/>
                    <a:p>
                      <a:pPr algn="ctr">
                        <a:lnSpc>
                          <a:spcPts val="3024"/>
                        </a:lnSpc>
                        <a:defRPr/>
                      </a:pPr>
                      <a:r>
                        <a:rPr lang="en-US" sz="1800">
                          <a:solidFill>
                            <a:srgbClr val="313204"/>
                          </a:solidFill>
                          <a:latin typeface="Poppins"/>
                          <a:ea typeface="Poppins"/>
                          <a:cs typeface="Poppins"/>
                          <a:sym typeface="Poppins"/>
                        </a:rPr>
                        <a:t>Sedang dan Berat</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30520">
                <a:tc>
                  <a:txBody>
                    <a:bodyPr/>
                    <a:lstStyle/>
                    <a:p>
                      <a:pPr algn="ctr">
                        <a:lnSpc>
                          <a:spcPts val="3024"/>
                        </a:lnSpc>
                        <a:defRPr/>
                      </a:pPr>
                      <a:r>
                        <a:rPr lang="en-US" sz="1800">
                          <a:solidFill>
                            <a:srgbClr val="FFFFFF"/>
                          </a:solidFill>
                          <a:latin typeface="Poppins"/>
                          <a:ea typeface="Poppins"/>
                          <a:cs typeface="Poppins"/>
                          <a:sym typeface="Poppins"/>
                        </a:rPr>
                        <a:t>Pejabat Fungsional selain JF Ahli Utama</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323B60"/>
                    </a:solidFill>
                  </a:tcPr>
                </a:tc>
                <a:tc>
                  <a:txBody>
                    <a:bodyPr/>
                    <a:lstStyle/>
                    <a:p>
                      <a:pPr algn="ctr">
                        <a:lnSpc>
                          <a:spcPts val="3024"/>
                        </a:lnSpc>
                        <a:defRPr/>
                      </a:pPr>
                      <a:r>
                        <a:rPr lang="en-US" sz="1800" dirty="0" err="1">
                          <a:solidFill>
                            <a:srgbClr val="313204"/>
                          </a:solidFill>
                          <a:latin typeface="Poppins"/>
                          <a:ea typeface="Poppins"/>
                          <a:cs typeface="Poppins"/>
                          <a:sym typeface="Poppins"/>
                        </a:rPr>
                        <a:t>Berat</a:t>
                      </a:r>
                      <a:endParaRPr lang="en-US" sz="1100" dirty="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tc>
                  <a:txBody>
                    <a:bodyPr/>
                    <a:lstStyle/>
                    <a:p>
                      <a:pPr algn="ctr">
                        <a:lnSpc>
                          <a:spcPts val="3024"/>
                        </a:lnSpc>
                        <a:defRPr/>
                      </a:pPr>
                      <a:r>
                        <a:rPr lang="en-US" sz="1800" dirty="0" err="1">
                          <a:solidFill>
                            <a:srgbClr val="313204"/>
                          </a:solidFill>
                          <a:latin typeface="Poppins"/>
                          <a:ea typeface="Poppins"/>
                          <a:cs typeface="Poppins"/>
                          <a:sym typeface="Poppins"/>
                        </a:rPr>
                        <a:t>Berat</a:t>
                      </a:r>
                      <a:endParaRPr lang="en-US" sz="1100" dirty="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3" name="TextBox 3"/>
          <p:cNvSpPr txBox="1"/>
          <p:nvPr/>
        </p:nvSpPr>
        <p:spPr>
          <a:xfrm>
            <a:off x="632994" y="499913"/>
            <a:ext cx="11254748" cy="1188720"/>
          </a:xfrm>
          <a:prstGeom prst="rect">
            <a:avLst/>
          </a:prstGeom>
        </p:spPr>
        <p:txBody>
          <a:bodyPr lIns="0" tIns="0" rIns="0" bIns="0" rtlCol="0" anchor="t">
            <a:spAutoFit/>
          </a:bodyPr>
          <a:lstStyle/>
          <a:p>
            <a:pPr algn="l">
              <a:lnSpc>
                <a:spcPts val="9720"/>
              </a:lnSpc>
            </a:pPr>
            <a:r>
              <a:rPr lang="en-US" sz="5400" b="1">
                <a:solidFill>
                  <a:srgbClr val="313204"/>
                </a:solidFill>
                <a:latin typeface="Poppins Bold"/>
                <a:ea typeface="Poppins Bold"/>
                <a:cs typeface="Poppins Bold"/>
                <a:sym typeface="Poppins Bold"/>
              </a:rPr>
              <a:t>Pejabat Pembina Kepegawaian</a:t>
            </a:r>
          </a:p>
        </p:txBody>
      </p:sp>
      <p:grpSp>
        <p:nvGrpSpPr>
          <p:cNvPr id="4" name="Group 4"/>
          <p:cNvGrpSpPr/>
          <p:nvPr/>
        </p:nvGrpSpPr>
        <p:grpSpPr>
          <a:xfrm rot="-4125875">
            <a:off x="17389212" y="9392015"/>
            <a:ext cx="1797576" cy="2207733"/>
            <a:chOff x="0" y="0"/>
            <a:chExt cx="2396768" cy="2943644"/>
          </a:xfrm>
        </p:grpSpPr>
        <p:sp>
          <p:nvSpPr>
            <p:cNvPr id="5" name="Freeform 5"/>
            <p:cNvSpPr/>
            <p:nvPr/>
          </p:nvSpPr>
          <p:spPr>
            <a:xfrm>
              <a:off x="0" y="0"/>
              <a:ext cx="2396744" cy="2943606"/>
            </a:xfrm>
            <a:custGeom>
              <a:avLst/>
              <a:gdLst/>
              <a:ahLst/>
              <a:cxnLst/>
              <a:rect l="l" t="t" r="r" b="b"/>
              <a:pathLst>
                <a:path w="2396744" h="2943606">
                  <a:moveTo>
                    <a:pt x="0" y="0"/>
                  </a:moveTo>
                  <a:lnTo>
                    <a:pt x="2396744" y="0"/>
                  </a:lnTo>
                  <a:lnTo>
                    <a:pt x="2396744" y="2943606"/>
                  </a:lnTo>
                  <a:lnTo>
                    <a:pt x="0" y="2943606"/>
                  </a:lnTo>
                  <a:lnTo>
                    <a:pt x="0" y="0"/>
                  </a:lnTo>
                  <a:close/>
                </a:path>
              </a:pathLst>
            </a:custGeom>
            <a:blipFill>
              <a:blip r:embed="rId3"/>
              <a:stretch>
                <a:fillRect r="-1" b="-1"/>
              </a:stretch>
            </a:blipFill>
          </p:spPr>
        </p:sp>
      </p:grpSp>
      <p:grpSp>
        <p:nvGrpSpPr>
          <p:cNvPr id="6" name="Group 6"/>
          <p:cNvGrpSpPr/>
          <p:nvPr/>
        </p:nvGrpSpPr>
        <p:grpSpPr>
          <a:xfrm>
            <a:off x="-990390" y="9406209"/>
            <a:ext cx="1623384" cy="1761581"/>
            <a:chOff x="0" y="0"/>
            <a:chExt cx="2164512" cy="2348775"/>
          </a:xfrm>
        </p:grpSpPr>
        <p:sp>
          <p:nvSpPr>
            <p:cNvPr id="7" name="Freeform 7"/>
            <p:cNvSpPr/>
            <p:nvPr/>
          </p:nvSpPr>
          <p:spPr>
            <a:xfrm flipH="1">
              <a:off x="0" y="0"/>
              <a:ext cx="2164461" cy="2348738"/>
            </a:xfrm>
            <a:custGeom>
              <a:avLst/>
              <a:gdLst/>
              <a:ahLst/>
              <a:cxnLst/>
              <a:rect l="l" t="t" r="r" b="b"/>
              <a:pathLst>
                <a:path w="2164461" h="2348738">
                  <a:moveTo>
                    <a:pt x="2164461" y="0"/>
                  </a:moveTo>
                  <a:lnTo>
                    <a:pt x="0" y="0"/>
                  </a:lnTo>
                  <a:lnTo>
                    <a:pt x="0" y="2348738"/>
                  </a:lnTo>
                  <a:lnTo>
                    <a:pt x="2164461" y="2348738"/>
                  </a:lnTo>
                  <a:lnTo>
                    <a:pt x="2164461" y="0"/>
                  </a:lnTo>
                  <a:close/>
                </a:path>
              </a:pathLst>
            </a:custGeom>
            <a:blipFill>
              <a:blip r:embed="rId4"/>
              <a:stretch>
                <a:fillRect r="-2" b="-1"/>
              </a:stretch>
            </a:blipFill>
          </p:spPr>
        </p:sp>
      </p:grpSp>
      <p:grpSp>
        <p:nvGrpSpPr>
          <p:cNvPr id="8" name="Group 8"/>
          <p:cNvGrpSpPr/>
          <p:nvPr/>
        </p:nvGrpSpPr>
        <p:grpSpPr>
          <a:xfrm>
            <a:off x="15830699" y="207956"/>
            <a:ext cx="2457301" cy="934798"/>
            <a:chOff x="0" y="0"/>
            <a:chExt cx="3276401" cy="1246397"/>
          </a:xfrm>
        </p:grpSpPr>
        <p:sp>
          <p:nvSpPr>
            <p:cNvPr id="9" name="Freeform 9"/>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5"/>
              <a:stretch>
                <a:fillRect t="-60" r="-1" b="-62"/>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46085" y="1974018"/>
          <a:ext cx="17157701" cy="6110149"/>
        </p:xfrm>
        <a:graphic>
          <a:graphicData uri="http://schemas.openxmlformats.org/drawingml/2006/table">
            <a:tbl>
              <a:tblPr/>
              <a:tblGrid>
                <a:gridCol w="1413420">
                  <a:extLst>
                    <a:ext uri="{9D8B030D-6E8A-4147-A177-3AD203B41FA5}">
                      <a16:colId xmlns:a16="http://schemas.microsoft.com/office/drawing/2014/main" val="20000"/>
                    </a:ext>
                  </a:extLst>
                </a:gridCol>
                <a:gridCol w="3945057">
                  <a:extLst>
                    <a:ext uri="{9D8B030D-6E8A-4147-A177-3AD203B41FA5}">
                      <a16:colId xmlns:a16="http://schemas.microsoft.com/office/drawing/2014/main" val="20001"/>
                    </a:ext>
                  </a:extLst>
                </a:gridCol>
                <a:gridCol w="3709650">
                  <a:extLst>
                    <a:ext uri="{9D8B030D-6E8A-4147-A177-3AD203B41FA5}">
                      <a16:colId xmlns:a16="http://schemas.microsoft.com/office/drawing/2014/main" val="20002"/>
                    </a:ext>
                  </a:extLst>
                </a:gridCol>
                <a:gridCol w="3842812">
                  <a:extLst>
                    <a:ext uri="{9D8B030D-6E8A-4147-A177-3AD203B41FA5}">
                      <a16:colId xmlns:a16="http://schemas.microsoft.com/office/drawing/2014/main" val="20003"/>
                    </a:ext>
                  </a:extLst>
                </a:gridCol>
                <a:gridCol w="4246762">
                  <a:extLst>
                    <a:ext uri="{9D8B030D-6E8A-4147-A177-3AD203B41FA5}">
                      <a16:colId xmlns:a16="http://schemas.microsoft.com/office/drawing/2014/main" val="20004"/>
                    </a:ext>
                  </a:extLst>
                </a:gridCol>
              </a:tblGrid>
              <a:tr h="1711577">
                <a:tc>
                  <a:txBody>
                    <a:bodyPr/>
                    <a:lstStyle/>
                    <a:p>
                      <a:pPr algn="ctr">
                        <a:lnSpc>
                          <a:spcPts val="4030"/>
                        </a:lnSpc>
                        <a:defRPr/>
                      </a:pPr>
                      <a:r>
                        <a:rPr lang="en-US" sz="2400" b="1">
                          <a:solidFill>
                            <a:srgbClr val="FFFFFF"/>
                          </a:solidFill>
                          <a:latin typeface="Poppins Bold"/>
                          <a:ea typeface="Poppins Bold"/>
                          <a:cs typeface="Poppins Bold"/>
                          <a:sym typeface="Poppins Bold"/>
                        </a:rPr>
                        <a:t>Jenis Hukdis</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0B2E65"/>
                    </a:solidFill>
                  </a:tcPr>
                </a:tc>
                <a:tc>
                  <a:txBody>
                    <a:bodyPr/>
                    <a:lstStyle/>
                    <a:p>
                      <a:pPr algn="ctr">
                        <a:lnSpc>
                          <a:spcPts val="4030"/>
                        </a:lnSpc>
                        <a:defRPr/>
                      </a:pPr>
                      <a:r>
                        <a:rPr lang="en-US" sz="2400" b="1">
                          <a:solidFill>
                            <a:srgbClr val="FFFFFF"/>
                          </a:solidFill>
                          <a:latin typeface="Poppins Bold"/>
                          <a:ea typeface="Poppins Bold"/>
                          <a:cs typeface="Poppins Bold"/>
                          <a:sym typeface="Poppins Bold"/>
                        </a:rPr>
                        <a:t>JPT Madya</a:t>
                      </a:r>
                      <a:endParaRPr lang="en-US" sz="1100"/>
                    </a:p>
                    <a:p>
                      <a:pPr algn="ctr">
                        <a:lnSpc>
                          <a:spcPts val="4030"/>
                        </a:lnSpc>
                      </a:pPr>
                      <a:r>
                        <a:rPr lang="en-US" sz="2400" b="1">
                          <a:solidFill>
                            <a:srgbClr val="FFFFFF"/>
                          </a:solidFill>
                          <a:latin typeface="Poppins Bold"/>
                          <a:ea typeface="Poppins Bold"/>
                          <a:cs typeface="Poppins Bold"/>
                          <a:sym typeface="Poppins Bold"/>
                        </a:rPr>
                        <a:t>(Pusat dan Provinsi)</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0B2E65"/>
                    </a:solidFill>
                  </a:tcPr>
                </a:tc>
                <a:tc>
                  <a:txBody>
                    <a:bodyPr/>
                    <a:lstStyle/>
                    <a:p>
                      <a:pPr algn="ctr">
                        <a:lnSpc>
                          <a:spcPts val="4030"/>
                        </a:lnSpc>
                        <a:defRPr/>
                      </a:pPr>
                      <a:r>
                        <a:rPr lang="en-US" sz="2400" b="1">
                          <a:solidFill>
                            <a:srgbClr val="FFFFFF"/>
                          </a:solidFill>
                          <a:latin typeface="Poppins Bold"/>
                          <a:ea typeface="Poppins Bold"/>
                          <a:cs typeface="Poppins Bold"/>
                          <a:sym typeface="Poppins Bold"/>
                        </a:rPr>
                        <a:t>JPT Pratama </a:t>
                      </a:r>
                      <a:endParaRPr lang="en-US" sz="1100"/>
                    </a:p>
                    <a:p>
                      <a:pPr algn="ctr">
                        <a:lnSpc>
                          <a:spcPts val="4030"/>
                        </a:lnSpc>
                      </a:pPr>
                      <a:r>
                        <a:rPr lang="en-US" sz="2400" b="1">
                          <a:solidFill>
                            <a:srgbClr val="FFFFFF"/>
                          </a:solidFill>
                          <a:latin typeface="Poppins Bold"/>
                          <a:ea typeface="Poppins Bold"/>
                          <a:cs typeface="Poppins Bold"/>
                          <a:sym typeface="Poppins Bold"/>
                        </a:rPr>
                        <a:t>(Pusat, Provinsi, Kab/Kota)</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0B2E65"/>
                    </a:solidFill>
                  </a:tcPr>
                </a:tc>
                <a:tc>
                  <a:txBody>
                    <a:bodyPr/>
                    <a:lstStyle/>
                    <a:p>
                      <a:pPr algn="ctr">
                        <a:lnSpc>
                          <a:spcPts val="4030"/>
                        </a:lnSpc>
                        <a:defRPr/>
                      </a:pPr>
                      <a:r>
                        <a:rPr lang="en-US" sz="2400" b="1">
                          <a:solidFill>
                            <a:srgbClr val="FFFFFF"/>
                          </a:solidFill>
                          <a:latin typeface="Poppins Bold"/>
                          <a:ea typeface="Poppins Bold"/>
                          <a:cs typeface="Poppins Bold"/>
                          <a:sym typeface="Poppins Bold"/>
                        </a:rPr>
                        <a:t>Pejabat Administrator</a:t>
                      </a:r>
                      <a:endParaRPr lang="en-US" sz="1100"/>
                    </a:p>
                    <a:p>
                      <a:pPr algn="ctr">
                        <a:lnSpc>
                          <a:spcPts val="4030"/>
                        </a:lnSpc>
                      </a:pPr>
                      <a:r>
                        <a:rPr lang="en-US" sz="2400" b="1">
                          <a:solidFill>
                            <a:srgbClr val="FFFFFF"/>
                          </a:solidFill>
                          <a:latin typeface="Poppins Bold"/>
                          <a:ea typeface="Poppins Bold"/>
                          <a:cs typeface="Poppins Bold"/>
                          <a:sym typeface="Poppins Bold"/>
                        </a:rPr>
                        <a:t>(Pusat, Provinsi, Kab/Kota)</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0B2E65"/>
                    </a:solidFill>
                  </a:tcPr>
                </a:tc>
                <a:tc>
                  <a:txBody>
                    <a:bodyPr/>
                    <a:lstStyle/>
                    <a:p>
                      <a:pPr algn="ctr">
                        <a:lnSpc>
                          <a:spcPts val="4030"/>
                        </a:lnSpc>
                        <a:defRPr/>
                      </a:pPr>
                      <a:r>
                        <a:rPr lang="en-US" sz="2400" b="1">
                          <a:solidFill>
                            <a:srgbClr val="FFFFFF"/>
                          </a:solidFill>
                          <a:latin typeface="Poppins Bold"/>
                          <a:ea typeface="Poppins Bold"/>
                          <a:cs typeface="Poppins Bold"/>
                          <a:sym typeface="Poppins Bold"/>
                        </a:rPr>
                        <a:t>Pejabat Pengawas</a:t>
                      </a:r>
                      <a:endParaRPr lang="en-US" sz="1100"/>
                    </a:p>
                    <a:p>
                      <a:pPr algn="ctr">
                        <a:lnSpc>
                          <a:spcPts val="4030"/>
                        </a:lnSpc>
                      </a:pPr>
                      <a:r>
                        <a:rPr lang="en-US" sz="2400" b="1">
                          <a:solidFill>
                            <a:srgbClr val="FFFFFF"/>
                          </a:solidFill>
                          <a:latin typeface="Poppins Bold"/>
                          <a:ea typeface="Poppins Bold"/>
                          <a:cs typeface="Poppins Bold"/>
                          <a:sym typeface="Poppins Bold"/>
                        </a:rPr>
                        <a:t>(Pusat, Provinsi, Kab/Kota)</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0B2E65"/>
                    </a:solidFill>
                  </a:tcPr>
                </a:tc>
                <a:extLst>
                  <a:ext uri="{0D108BD9-81ED-4DB2-BD59-A6C34878D82A}">
                    <a16:rowId xmlns:a16="http://schemas.microsoft.com/office/drawing/2014/main" val="10000"/>
                  </a:ext>
                </a:extLst>
              </a:tr>
              <a:tr h="1979941">
                <a:tc>
                  <a:txBody>
                    <a:bodyPr/>
                    <a:lstStyle/>
                    <a:p>
                      <a:pPr algn="ctr">
                        <a:lnSpc>
                          <a:spcPts val="3024"/>
                        </a:lnSpc>
                        <a:defRPr/>
                      </a:pPr>
                      <a:r>
                        <a:rPr lang="en-US" sz="1800" b="1">
                          <a:solidFill>
                            <a:srgbClr val="FDFDFD"/>
                          </a:solidFill>
                          <a:latin typeface="Poppins Bold"/>
                          <a:ea typeface="Poppins Bold"/>
                          <a:cs typeface="Poppins Bold"/>
                          <a:sym typeface="Poppins Bold"/>
                        </a:rPr>
                        <a:t>Ringan</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0B2E65"/>
                    </a:solidFill>
                  </a:tcPr>
                </a:tc>
                <a:tc>
                  <a:txBody>
                    <a:bodyPr/>
                    <a:lstStyle/>
                    <a:p>
                      <a:pPr algn="l">
                        <a:lnSpc>
                          <a:spcPts val="3024"/>
                        </a:lnSpc>
                        <a:defRPr/>
                      </a:pPr>
                      <a:r>
                        <a:rPr lang="en-US" sz="1800">
                          <a:solidFill>
                            <a:srgbClr val="313204"/>
                          </a:solidFill>
                          <a:latin typeface="Poppins"/>
                          <a:ea typeface="Poppins"/>
                          <a:cs typeface="Poppins"/>
                          <a:sym typeface="Poppins"/>
                        </a:rPr>
                        <a:t>PNS di lingkungannya yang berada 1 tingkat di bawahnya</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tc>
                  <a:txBody>
                    <a:bodyPr/>
                    <a:lstStyle/>
                    <a:p>
                      <a:pPr marL="411481" lvl="2" indent="-137160" algn="l">
                        <a:lnSpc>
                          <a:spcPts val="3024"/>
                        </a:lnSpc>
                        <a:buFont typeface="Arial"/>
                        <a:buChar char="⚬"/>
                        <a:defRPr/>
                      </a:pPr>
                      <a:r>
                        <a:rPr lang="en-US" sz="1800">
                          <a:solidFill>
                            <a:srgbClr val="313204"/>
                          </a:solidFill>
                          <a:latin typeface="Poppins"/>
                          <a:ea typeface="Poppins"/>
                          <a:cs typeface="Poppins"/>
                          <a:sym typeface="Poppins"/>
                        </a:rPr>
                        <a:t>PNS di lingkungannya yang berada 1 tingkat di bawahnya</a:t>
                      </a:r>
                      <a:endParaRPr lang="en-US" sz="1100"/>
                    </a:p>
                    <a:p>
                      <a:pPr marL="411481" lvl="2" indent="-137160" algn="l">
                        <a:lnSpc>
                          <a:spcPts val="3024"/>
                        </a:lnSpc>
                        <a:buFont typeface="Arial"/>
                        <a:buChar char="⚬"/>
                      </a:pPr>
                      <a:r>
                        <a:rPr lang="en-US" sz="1800">
                          <a:solidFill>
                            <a:srgbClr val="313204"/>
                          </a:solidFill>
                          <a:latin typeface="Poppins"/>
                          <a:ea typeface="Poppins"/>
                          <a:cs typeface="Poppins"/>
                          <a:sym typeface="Poppins"/>
                        </a:rPr>
                        <a:t>Pejabat Fungsional di lingkungannya</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tc>
                  <a:txBody>
                    <a:bodyPr/>
                    <a:lstStyle/>
                    <a:p>
                      <a:pPr marL="411481" lvl="2" indent="-137160" algn="l">
                        <a:lnSpc>
                          <a:spcPts val="3024"/>
                        </a:lnSpc>
                        <a:buFont typeface="Arial"/>
                        <a:buChar char="⚬"/>
                        <a:defRPr/>
                      </a:pPr>
                      <a:r>
                        <a:rPr lang="en-US" sz="1800">
                          <a:solidFill>
                            <a:srgbClr val="313204"/>
                          </a:solidFill>
                          <a:latin typeface="Poppins"/>
                          <a:ea typeface="Poppins"/>
                          <a:cs typeface="Poppins"/>
                          <a:sym typeface="Poppins"/>
                        </a:rPr>
                        <a:t>PNS di lingkungannya yang berada 1 tingkat di bawahnya</a:t>
                      </a:r>
                      <a:endParaRPr lang="en-US" sz="1100"/>
                    </a:p>
                    <a:p>
                      <a:pPr marL="411481" lvl="2" indent="-137160" algn="l">
                        <a:lnSpc>
                          <a:spcPts val="3024"/>
                        </a:lnSpc>
                        <a:buFont typeface="Arial"/>
                        <a:buChar char="⚬"/>
                      </a:pPr>
                      <a:r>
                        <a:rPr lang="en-US" sz="1800">
                          <a:solidFill>
                            <a:srgbClr val="313204"/>
                          </a:solidFill>
                          <a:latin typeface="Poppins"/>
                          <a:ea typeface="Poppins"/>
                          <a:cs typeface="Poppins"/>
                          <a:sym typeface="Poppins"/>
                        </a:rPr>
                        <a:t>Pejabat Fungsional di lingkungannya</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tc>
                  <a:txBody>
                    <a:bodyPr/>
                    <a:lstStyle/>
                    <a:p>
                      <a:pPr marL="411481" lvl="2" indent="-137160" algn="l">
                        <a:lnSpc>
                          <a:spcPts val="3024"/>
                        </a:lnSpc>
                        <a:buFont typeface="Arial"/>
                        <a:buChar char="⚬"/>
                        <a:defRPr/>
                      </a:pPr>
                      <a:r>
                        <a:rPr lang="en-US" sz="1800">
                          <a:solidFill>
                            <a:srgbClr val="313204"/>
                          </a:solidFill>
                          <a:latin typeface="Poppins"/>
                          <a:ea typeface="Poppins"/>
                          <a:cs typeface="Poppins"/>
                          <a:sym typeface="Poppins"/>
                        </a:rPr>
                        <a:t>PNS di lingkungannya yang berada 1 tingkat di bawahnya</a:t>
                      </a:r>
                      <a:endParaRPr lang="en-US" sz="1100"/>
                    </a:p>
                    <a:p>
                      <a:pPr marL="411481" lvl="2" indent="-137160" algn="l">
                        <a:lnSpc>
                          <a:spcPts val="3024"/>
                        </a:lnSpc>
                        <a:buFont typeface="Arial"/>
                        <a:buChar char="⚬"/>
                      </a:pPr>
                      <a:r>
                        <a:rPr lang="en-US" sz="1800">
                          <a:solidFill>
                            <a:srgbClr val="313204"/>
                          </a:solidFill>
                          <a:latin typeface="Poppins"/>
                          <a:ea typeface="Poppins"/>
                          <a:cs typeface="Poppins"/>
                          <a:sym typeface="Poppins"/>
                        </a:rPr>
                        <a:t>Pejabat Fungsional di lingkungannya</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58747">
                <a:tc>
                  <a:txBody>
                    <a:bodyPr/>
                    <a:lstStyle/>
                    <a:p>
                      <a:pPr algn="ctr">
                        <a:lnSpc>
                          <a:spcPts val="3024"/>
                        </a:lnSpc>
                        <a:defRPr/>
                      </a:pPr>
                      <a:r>
                        <a:rPr lang="en-US" sz="1800" b="1">
                          <a:solidFill>
                            <a:srgbClr val="FDFDFD"/>
                          </a:solidFill>
                          <a:latin typeface="Poppins Bold"/>
                          <a:ea typeface="Poppins Bold"/>
                          <a:cs typeface="Poppins Bold"/>
                          <a:sym typeface="Poppins Bold"/>
                        </a:rPr>
                        <a:t>Sedang</a:t>
                      </a: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0B2E65"/>
                    </a:solidFill>
                  </a:tcPr>
                </a:tc>
                <a:tc>
                  <a:txBody>
                    <a:bodyPr/>
                    <a:lstStyle/>
                    <a:p>
                      <a:pPr algn="l">
                        <a:lnSpc>
                          <a:spcPts val="3024"/>
                        </a:lnSpc>
                        <a:defRPr/>
                      </a:pPr>
                      <a:r>
                        <a:rPr lang="en-US" sz="1800">
                          <a:solidFill>
                            <a:srgbClr val="313204"/>
                          </a:solidFill>
                          <a:latin typeface="Poppins"/>
                          <a:ea typeface="Poppins"/>
                          <a:cs typeface="Poppins"/>
                          <a:sym typeface="Poppins"/>
                        </a:rPr>
                        <a:t>PNS di lingkungannya yang berada 2 tingkat di bawahnya</a:t>
                      </a:r>
                      <a:endParaRPr lang="en-US" sz="1100"/>
                    </a:p>
                    <a:p>
                      <a:pPr algn="l">
                        <a:lnSpc>
                          <a:spcPts val="3499"/>
                        </a:lnSpc>
                      </a:pPr>
                      <a:endParaRPr lang="en-US" sz="1100"/>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tc>
                  <a:txBody>
                    <a:bodyPr/>
                    <a:lstStyle/>
                    <a:p>
                      <a:pPr marL="411481" lvl="2" indent="-137160" algn="l">
                        <a:lnSpc>
                          <a:spcPts val="3024"/>
                        </a:lnSpc>
                        <a:buFont typeface="Arial"/>
                        <a:buChar char="⚬"/>
                        <a:defRPr/>
                      </a:pPr>
                      <a:r>
                        <a:rPr lang="en-US" sz="1800">
                          <a:solidFill>
                            <a:srgbClr val="313204"/>
                          </a:solidFill>
                          <a:latin typeface="Poppins"/>
                          <a:ea typeface="Poppins"/>
                          <a:cs typeface="Poppins"/>
                          <a:sym typeface="Poppins"/>
                        </a:rPr>
                        <a:t>PNS di lingkungannya yang berada 2 tingkat di bawahnya</a:t>
                      </a:r>
                      <a:endParaRPr lang="en-US" sz="1100"/>
                    </a:p>
                    <a:p>
                      <a:pPr marL="411481" lvl="2" indent="-137160" algn="l">
                        <a:lnSpc>
                          <a:spcPts val="3024"/>
                        </a:lnSpc>
                        <a:buFont typeface="Arial"/>
                        <a:buChar char="⚬"/>
                      </a:pPr>
                      <a:r>
                        <a:rPr lang="en-US" sz="1800">
                          <a:solidFill>
                            <a:srgbClr val="313204"/>
                          </a:solidFill>
                          <a:latin typeface="Poppins"/>
                          <a:ea typeface="Poppins"/>
                          <a:cs typeface="Poppins"/>
                          <a:sym typeface="Poppins"/>
                        </a:rPr>
                        <a:t>Pejabat Fungsional di lingkungannya</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tc>
                  <a:txBody>
                    <a:bodyPr/>
                    <a:lstStyle/>
                    <a:p>
                      <a:pPr marL="411481" lvl="2" indent="-137160" algn="l">
                        <a:lnSpc>
                          <a:spcPts val="3024"/>
                        </a:lnSpc>
                        <a:buFont typeface="Arial"/>
                        <a:buChar char="⚬"/>
                        <a:defRPr/>
                      </a:pPr>
                      <a:r>
                        <a:rPr lang="en-US" sz="1800">
                          <a:solidFill>
                            <a:srgbClr val="313204"/>
                          </a:solidFill>
                          <a:latin typeface="Poppins"/>
                          <a:ea typeface="Poppins"/>
                          <a:cs typeface="Poppins"/>
                          <a:sym typeface="Poppins"/>
                        </a:rPr>
                        <a:t>PNS di lingkungannya yang berada 2 tingkat di bawahnya</a:t>
                      </a:r>
                      <a:endParaRPr lang="en-US" sz="1100"/>
                    </a:p>
                    <a:p>
                      <a:pPr marL="411481" lvl="2" indent="-137160" algn="l">
                        <a:lnSpc>
                          <a:spcPts val="3024"/>
                        </a:lnSpc>
                        <a:buFont typeface="Arial"/>
                        <a:buChar char="⚬"/>
                      </a:pPr>
                      <a:r>
                        <a:rPr lang="en-US" sz="1800">
                          <a:solidFill>
                            <a:srgbClr val="313204"/>
                          </a:solidFill>
                          <a:latin typeface="Poppins"/>
                          <a:ea typeface="Poppins"/>
                          <a:cs typeface="Poppins"/>
                          <a:sym typeface="Poppins"/>
                        </a:rPr>
                        <a:t>Pejabat Fungsional di lingkungannya</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tc>
                  <a:txBody>
                    <a:bodyPr/>
                    <a:lstStyle/>
                    <a:p>
                      <a:pPr marL="411481" lvl="2" indent="-137160" algn="l">
                        <a:lnSpc>
                          <a:spcPts val="3024"/>
                        </a:lnSpc>
                        <a:buFont typeface="Arial"/>
                        <a:buChar char="⚬"/>
                        <a:defRPr/>
                      </a:pPr>
                      <a:r>
                        <a:rPr lang="en-US" sz="1800">
                          <a:solidFill>
                            <a:srgbClr val="313204"/>
                          </a:solidFill>
                          <a:latin typeface="Poppins"/>
                          <a:ea typeface="Poppins"/>
                          <a:cs typeface="Poppins"/>
                          <a:sym typeface="Poppins"/>
                        </a:rPr>
                        <a:t>PNS di lingkungannya yang berada 2 tingkat di bawahnya</a:t>
                      </a:r>
                      <a:endParaRPr lang="en-US" sz="1100"/>
                    </a:p>
                    <a:p>
                      <a:pPr marL="411481" lvl="2" indent="-137160" algn="l">
                        <a:lnSpc>
                          <a:spcPts val="3024"/>
                        </a:lnSpc>
                        <a:buFont typeface="Arial"/>
                        <a:buChar char="⚬"/>
                      </a:pPr>
                      <a:r>
                        <a:rPr lang="en-US" sz="1800">
                          <a:solidFill>
                            <a:srgbClr val="313204"/>
                          </a:solidFill>
                          <a:latin typeface="Poppins"/>
                          <a:ea typeface="Poppins"/>
                          <a:cs typeface="Poppins"/>
                          <a:sym typeface="Poppins"/>
                        </a:rPr>
                        <a:t>Pejabat Fungsional di lingkungannya</a:t>
                      </a:r>
                    </a:p>
                  </a:txBody>
                  <a:tcPr marL="123825" marR="123825" marT="123825" marB="123825" anchor="ctr">
                    <a:lnL w="28575" cap="flat" cmpd="sng" algn="ctr">
                      <a:solidFill>
                        <a:srgbClr val="313204"/>
                      </a:solidFill>
                      <a:prstDash val="solid"/>
                      <a:round/>
                      <a:headEnd type="none" w="med" len="med"/>
                      <a:tailEnd type="none" w="med" len="med"/>
                    </a:lnL>
                    <a:lnR w="28575" cap="flat" cmpd="sng" algn="ctr">
                      <a:solidFill>
                        <a:srgbClr val="313204"/>
                      </a:solidFill>
                      <a:prstDash val="solid"/>
                      <a:round/>
                      <a:headEnd type="none" w="med" len="med"/>
                      <a:tailEnd type="none" w="med" len="med"/>
                    </a:lnR>
                    <a:lnT w="28575" cap="flat" cmpd="sng" algn="ctr">
                      <a:solidFill>
                        <a:srgbClr val="313204"/>
                      </a:solidFill>
                      <a:prstDash val="solid"/>
                      <a:round/>
                      <a:headEnd type="none" w="med" len="med"/>
                      <a:tailEnd type="none" w="med" len="med"/>
                    </a:lnT>
                    <a:lnB w="28575" cap="flat" cmpd="sng" algn="ctr">
                      <a:solidFill>
                        <a:srgbClr val="31320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pSp>
        <p:nvGrpSpPr>
          <p:cNvPr id="3" name="Group 3"/>
          <p:cNvGrpSpPr/>
          <p:nvPr/>
        </p:nvGrpSpPr>
        <p:grpSpPr>
          <a:xfrm>
            <a:off x="15722877" y="-2504811"/>
            <a:ext cx="4038076" cy="4109336"/>
            <a:chOff x="0" y="0"/>
            <a:chExt cx="5384101" cy="5479115"/>
          </a:xfrm>
        </p:grpSpPr>
        <p:sp>
          <p:nvSpPr>
            <p:cNvPr id="4" name="Freeform 4"/>
            <p:cNvSpPr/>
            <p:nvPr/>
          </p:nvSpPr>
          <p:spPr>
            <a:xfrm>
              <a:off x="0" y="0"/>
              <a:ext cx="5384038" cy="5479161"/>
            </a:xfrm>
            <a:custGeom>
              <a:avLst/>
              <a:gdLst/>
              <a:ahLst/>
              <a:cxnLst/>
              <a:rect l="l" t="t" r="r" b="b"/>
              <a:pathLst>
                <a:path w="5384038" h="5479161">
                  <a:moveTo>
                    <a:pt x="0" y="0"/>
                  </a:moveTo>
                  <a:lnTo>
                    <a:pt x="5384038" y="0"/>
                  </a:lnTo>
                  <a:lnTo>
                    <a:pt x="5384038" y="5479161"/>
                  </a:lnTo>
                  <a:lnTo>
                    <a:pt x="0" y="5479161"/>
                  </a:lnTo>
                  <a:lnTo>
                    <a:pt x="0" y="0"/>
                  </a:lnTo>
                  <a:close/>
                </a:path>
              </a:pathLst>
            </a:custGeom>
            <a:blipFill>
              <a:blip r:embed="rId3"/>
              <a:stretch>
                <a:fillRect r="-1"/>
              </a:stretch>
            </a:blipFill>
          </p:spPr>
        </p:sp>
      </p:grpSp>
      <p:grpSp>
        <p:nvGrpSpPr>
          <p:cNvPr id="5" name="Group 5"/>
          <p:cNvGrpSpPr/>
          <p:nvPr/>
        </p:nvGrpSpPr>
        <p:grpSpPr>
          <a:xfrm>
            <a:off x="-1144808" y="8460698"/>
            <a:ext cx="2417085" cy="2451128"/>
            <a:chOff x="0" y="0"/>
            <a:chExt cx="3222780" cy="3268171"/>
          </a:xfrm>
        </p:grpSpPr>
        <p:sp>
          <p:nvSpPr>
            <p:cNvPr id="6" name="Freeform 6"/>
            <p:cNvSpPr/>
            <p:nvPr/>
          </p:nvSpPr>
          <p:spPr>
            <a:xfrm>
              <a:off x="0" y="0"/>
              <a:ext cx="3222752" cy="3268218"/>
            </a:xfrm>
            <a:custGeom>
              <a:avLst/>
              <a:gdLst/>
              <a:ahLst/>
              <a:cxnLst/>
              <a:rect l="l" t="t" r="r" b="b"/>
              <a:pathLst>
                <a:path w="3222752" h="3268218">
                  <a:moveTo>
                    <a:pt x="0" y="0"/>
                  </a:moveTo>
                  <a:lnTo>
                    <a:pt x="3222752" y="0"/>
                  </a:lnTo>
                  <a:lnTo>
                    <a:pt x="3222752" y="3268218"/>
                  </a:lnTo>
                  <a:lnTo>
                    <a:pt x="0" y="3268218"/>
                  </a:lnTo>
                  <a:lnTo>
                    <a:pt x="0" y="0"/>
                  </a:lnTo>
                  <a:close/>
                </a:path>
              </a:pathLst>
            </a:custGeom>
            <a:blipFill>
              <a:blip r:embed="rId4"/>
              <a:stretch>
                <a:fillRect b="1"/>
              </a:stretch>
            </a:blipFill>
          </p:spPr>
        </p:sp>
      </p:grpSp>
      <p:grpSp>
        <p:nvGrpSpPr>
          <p:cNvPr id="7" name="Group 7"/>
          <p:cNvGrpSpPr/>
          <p:nvPr/>
        </p:nvGrpSpPr>
        <p:grpSpPr>
          <a:xfrm>
            <a:off x="183780" y="207956"/>
            <a:ext cx="1910831" cy="721339"/>
            <a:chOff x="0" y="0"/>
            <a:chExt cx="2547775" cy="961785"/>
          </a:xfrm>
        </p:grpSpPr>
        <p:sp>
          <p:nvSpPr>
            <p:cNvPr id="8" name="Freeform 8"/>
            <p:cNvSpPr/>
            <p:nvPr/>
          </p:nvSpPr>
          <p:spPr>
            <a:xfrm>
              <a:off x="0" y="0"/>
              <a:ext cx="2547747" cy="961771"/>
            </a:xfrm>
            <a:custGeom>
              <a:avLst/>
              <a:gdLst/>
              <a:ahLst/>
              <a:cxnLst/>
              <a:rect l="l" t="t" r="r" b="b"/>
              <a:pathLst>
                <a:path w="2547747" h="961771">
                  <a:moveTo>
                    <a:pt x="0" y="0"/>
                  </a:moveTo>
                  <a:lnTo>
                    <a:pt x="2547747" y="0"/>
                  </a:lnTo>
                  <a:lnTo>
                    <a:pt x="2547747" y="961771"/>
                  </a:lnTo>
                  <a:lnTo>
                    <a:pt x="0" y="961771"/>
                  </a:lnTo>
                  <a:lnTo>
                    <a:pt x="0" y="0"/>
                  </a:lnTo>
                  <a:close/>
                </a:path>
              </a:pathLst>
            </a:custGeom>
            <a:blipFill>
              <a:blip r:embed="rId5"/>
              <a:stretch>
                <a:fillRect t="-162" r="-1" b="-163"/>
              </a:stretch>
            </a:blipFill>
          </p:spPr>
        </p:sp>
      </p:grpSp>
      <p:grpSp>
        <p:nvGrpSpPr>
          <p:cNvPr id="9" name="Group 9"/>
          <p:cNvGrpSpPr/>
          <p:nvPr/>
        </p:nvGrpSpPr>
        <p:grpSpPr>
          <a:xfrm>
            <a:off x="15652995" y="9258300"/>
            <a:ext cx="2457301" cy="934798"/>
            <a:chOff x="0" y="0"/>
            <a:chExt cx="3276401" cy="1246397"/>
          </a:xfrm>
        </p:grpSpPr>
        <p:sp>
          <p:nvSpPr>
            <p:cNvPr id="10" name="Freeform 10"/>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6"/>
              <a:stretch>
                <a:fillRect t="-60" r="-1" b="-62"/>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8450" y="4216950"/>
            <a:ext cx="4160009" cy="5095598"/>
          </a:xfrm>
          <a:custGeom>
            <a:avLst/>
            <a:gdLst/>
            <a:ahLst/>
            <a:cxnLst/>
            <a:rect l="l" t="t" r="r" b="b"/>
            <a:pathLst>
              <a:path w="4160009" h="5095598">
                <a:moveTo>
                  <a:pt x="0" y="0"/>
                </a:moveTo>
                <a:lnTo>
                  <a:pt x="4160009" y="0"/>
                </a:lnTo>
                <a:lnTo>
                  <a:pt x="4160009" y="5095598"/>
                </a:lnTo>
                <a:lnTo>
                  <a:pt x="0" y="5095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504620" y="1720632"/>
            <a:ext cx="14601712" cy="2143125"/>
          </a:xfrm>
          <a:prstGeom prst="rect">
            <a:avLst/>
          </a:prstGeom>
        </p:spPr>
        <p:txBody>
          <a:bodyPr lIns="0" tIns="0" rIns="0" bIns="0" rtlCol="0" anchor="t">
            <a:spAutoFit/>
          </a:bodyPr>
          <a:lstStyle/>
          <a:p>
            <a:pPr algn="l">
              <a:lnSpc>
                <a:spcPts val="8025"/>
              </a:lnSpc>
            </a:pPr>
            <a:r>
              <a:rPr lang="en-US" sz="7500" b="1">
                <a:solidFill>
                  <a:srgbClr val="202124"/>
                </a:solidFill>
                <a:latin typeface="Poppins Bold"/>
                <a:ea typeface="Poppins Bold"/>
                <a:cs typeface="Poppins Bold"/>
                <a:sym typeface="Poppins Bold"/>
              </a:rPr>
              <a:t>PEJABAT YANG BERWENANG MENGHUKUM:</a:t>
            </a:r>
          </a:p>
        </p:txBody>
      </p:sp>
      <p:grpSp>
        <p:nvGrpSpPr>
          <p:cNvPr id="4" name="Group 4"/>
          <p:cNvGrpSpPr/>
          <p:nvPr/>
        </p:nvGrpSpPr>
        <p:grpSpPr>
          <a:xfrm>
            <a:off x="3706922" y="3863757"/>
            <a:ext cx="919257" cy="923377"/>
            <a:chOff x="0" y="0"/>
            <a:chExt cx="1225676" cy="1231169"/>
          </a:xfrm>
        </p:grpSpPr>
        <p:sp>
          <p:nvSpPr>
            <p:cNvPr id="5" name="Freeform 5"/>
            <p:cNvSpPr/>
            <p:nvPr/>
          </p:nvSpPr>
          <p:spPr>
            <a:xfrm>
              <a:off x="0" y="0"/>
              <a:ext cx="1225677" cy="1231138"/>
            </a:xfrm>
            <a:custGeom>
              <a:avLst/>
              <a:gdLst/>
              <a:ahLst/>
              <a:cxnLst/>
              <a:rect l="l" t="t" r="r" b="b"/>
              <a:pathLst>
                <a:path w="1225677" h="1231138">
                  <a:moveTo>
                    <a:pt x="612902" y="0"/>
                  </a:moveTo>
                  <a:cubicBezTo>
                    <a:pt x="951738" y="1524"/>
                    <a:pt x="1225677" y="276733"/>
                    <a:pt x="1225677" y="615569"/>
                  </a:cubicBezTo>
                  <a:cubicBezTo>
                    <a:pt x="1225677" y="954405"/>
                    <a:pt x="951738" y="1229614"/>
                    <a:pt x="612902" y="1231138"/>
                  </a:cubicBezTo>
                  <a:cubicBezTo>
                    <a:pt x="273939" y="1229614"/>
                    <a:pt x="0" y="954532"/>
                    <a:pt x="0" y="615569"/>
                  </a:cubicBezTo>
                  <a:cubicBezTo>
                    <a:pt x="0" y="276606"/>
                    <a:pt x="273939" y="1524"/>
                    <a:pt x="612902" y="0"/>
                  </a:cubicBezTo>
                  <a:close/>
                </a:path>
              </a:pathLst>
            </a:custGeom>
            <a:solidFill>
              <a:srgbClr val="F3BF56"/>
            </a:solidFill>
          </p:spPr>
        </p:sp>
      </p:grpSp>
      <p:sp>
        <p:nvSpPr>
          <p:cNvPr id="6" name="TextBox 6"/>
          <p:cNvSpPr txBox="1"/>
          <p:nvPr/>
        </p:nvSpPr>
        <p:spPr>
          <a:xfrm>
            <a:off x="3842229" y="3958694"/>
            <a:ext cx="648644" cy="577215"/>
          </a:xfrm>
          <a:prstGeom prst="rect">
            <a:avLst/>
          </a:prstGeom>
        </p:spPr>
        <p:txBody>
          <a:bodyPr lIns="0" tIns="0" rIns="0" bIns="0" rtlCol="0" anchor="t">
            <a:spAutoFit/>
          </a:bodyPr>
          <a:lstStyle/>
          <a:p>
            <a:pPr algn="ctr">
              <a:lnSpc>
                <a:spcPts val="4680"/>
              </a:lnSpc>
            </a:pPr>
            <a:r>
              <a:rPr lang="en-US" sz="3000">
                <a:solidFill>
                  <a:srgbClr val="202124"/>
                </a:solidFill>
                <a:latin typeface="Poppins"/>
                <a:ea typeface="Poppins"/>
                <a:cs typeface="Poppins"/>
                <a:sym typeface="Poppins"/>
              </a:rPr>
              <a:t>1</a:t>
            </a:r>
          </a:p>
        </p:txBody>
      </p:sp>
      <p:sp>
        <p:nvSpPr>
          <p:cNvPr id="7" name="Freeform 7"/>
          <p:cNvSpPr/>
          <p:nvPr/>
        </p:nvSpPr>
        <p:spPr>
          <a:xfrm>
            <a:off x="13379390" y="4216950"/>
            <a:ext cx="4160009" cy="5095598"/>
          </a:xfrm>
          <a:custGeom>
            <a:avLst/>
            <a:gdLst/>
            <a:ahLst/>
            <a:cxnLst/>
            <a:rect l="l" t="t" r="r" b="b"/>
            <a:pathLst>
              <a:path w="4160009" h="5095598">
                <a:moveTo>
                  <a:pt x="0" y="0"/>
                </a:moveTo>
                <a:lnTo>
                  <a:pt x="4160009" y="0"/>
                </a:lnTo>
                <a:lnTo>
                  <a:pt x="4160009" y="5095598"/>
                </a:lnTo>
                <a:lnTo>
                  <a:pt x="0" y="5095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123591" y="5010150"/>
            <a:ext cx="2882902" cy="3072003"/>
          </a:xfrm>
          <a:prstGeom prst="rect">
            <a:avLst/>
          </a:prstGeom>
        </p:spPr>
        <p:txBody>
          <a:bodyPr lIns="0" tIns="0" rIns="0" bIns="0" rtlCol="0" anchor="t">
            <a:spAutoFit/>
          </a:bodyPr>
          <a:lstStyle/>
          <a:p>
            <a:pPr algn="ctr">
              <a:lnSpc>
                <a:spcPts val="4056"/>
              </a:lnSpc>
            </a:pPr>
            <a:r>
              <a:rPr lang="en-US" sz="2600">
                <a:solidFill>
                  <a:srgbClr val="202124"/>
                </a:solidFill>
                <a:latin typeface="Poppins"/>
                <a:ea typeface="Poppins"/>
                <a:cs typeface="Poppins"/>
                <a:sym typeface="Poppins"/>
              </a:rPr>
              <a:t>Wajib menjatuhkan hukuman disiplin pada PNS yang melakukan pelanggaran</a:t>
            </a:r>
          </a:p>
        </p:txBody>
      </p:sp>
      <p:sp>
        <p:nvSpPr>
          <p:cNvPr id="9" name="Freeform 9"/>
          <p:cNvSpPr/>
          <p:nvPr/>
        </p:nvSpPr>
        <p:spPr>
          <a:xfrm>
            <a:off x="4799970" y="4216950"/>
            <a:ext cx="4160009" cy="5095598"/>
          </a:xfrm>
          <a:custGeom>
            <a:avLst/>
            <a:gdLst/>
            <a:ahLst/>
            <a:cxnLst/>
            <a:rect l="l" t="t" r="r" b="b"/>
            <a:pathLst>
              <a:path w="4160009" h="5095598">
                <a:moveTo>
                  <a:pt x="0" y="0"/>
                </a:moveTo>
                <a:lnTo>
                  <a:pt x="4160009" y="0"/>
                </a:lnTo>
                <a:lnTo>
                  <a:pt x="4160009" y="5095598"/>
                </a:lnTo>
                <a:lnTo>
                  <a:pt x="0" y="5095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5464878" y="5010150"/>
            <a:ext cx="2830194" cy="3586353"/>
          </a:xfrm>
          <a:prstGeom prst="rect">
            <a:avLst/>
          </a:prstGeom>
        </p:spPr>
        <p:txBody>
          <a:bodyPr lIns="0" tIns="0" rIns="0" bIns="0" rtlCol="0" anchor="t">
            <a:spAutoFit/>
          </a:bodyPr>
          <a:lstStyle/>
          <a:p>
            <a:pPr algn="ctr">
              <a:lnSpc>
                <a:spcPts val="4056"/>
              </a:lnSpc>
            </a:pPr>
            <a:r>
              <a:rPr lang="en-US" sz="2600" dirty="0" err="1">
                <a:solidFill>
                  <a:srgbClr val="202124"/>
                </a:solidFill>
                <a:latin typeface="Poppins"/>
                <a:ea typeface="Poppins"/>
                <a:cs typeface="Poppins"/>
                <a:sym typeface="Poppins"/>
              </a:rPr>
              <a:t>Apabila</a:t>
            </a:r>
            <a:r>
              <a:rPr lang="en-US" sz="2600" dirty="0">
                <a:solidFill>
                  <a:srgbClr val="202124"/>
                </a:solidFill>
                <a:latin typeface="Poppins"/>
                <a:ea typeface="Poppins"/>
                <a:cs typeface="Poppins"/>
                <a:sym typeface="Poppins"/>
              </a:rPr>
              <a:t> </a:t>
            </a:r>
            <a:r>
              <a:rPr lang="en-US" sz="2600" dirty="0" err="1">
                <a:solidFill>
                  <a:srgbClr val="202124"/>
                </a:solidFill>
                <a:latin typeface="Poppins"/>
                <a:ea typeface="Poppins"/>
                <a:cs typeface="Poppins"/>
                <a:sym typeface="Poppins"/>
              </a:rPr>
              <a:t>tidak</a:t>
            </a:r>
            <a:r>
              <a:rPr lang="en-US" sz="2600" dirty="0">
                <a:solidFill>
                  <a:srgbClr val="202124"/>
                </a:solidFill>
                <a:latin typeface="Poppins"/>
                <a:ea typeface="Poppins"/>
                <a:cs typeface="Poppins"/>
                <a:sym typeface="Poppins"/>
              </a:rPr>
              <a:t> </a:t>
            </a:r>
            <a:r>
              <a:rPr lang="en-US" sz="2600" dirty="0" err="1">
                <a:solidFill>
                  <a:srgbClr val="202124"/>
                </a:solidFill>
                <a:latin typeface="Poppins"/>
                <a:ea typeface="Poppins"/>
                <a:cs typeface="Poppins"/>
                <a:sym typeface="Poppins"/>
              </a:rPr>
              <a:t>menjatuhkan</a:t>
            </a:r>
            <a:r>
              <a:rPr lang="en-US" sz="2600" dirty="0">
                <a:solidFill>
                  <a:srgbClr val="202124"/>
                </a:solidFill>
                <a:latin typeface="Poppins"/>
                <a:ea typeface="Poppins"/>
                <a:cs typeface="Poppins"/>
                <a:sym typeface="Poppins"/>
              </a:rPr>
              <a:t> </a:t>
            </a:r>
            <a:r>
              <a:rPr lang="en-US" sz="2600" dirty="0" err="1">
                <a:solidFill>
                  <a:srgbClr val="202124"/>
                </a:solidFill>
                <a:latin typeface="Poppins"/>
                <a:ea typeface="Poppins"/>
                <a:cs typeface="Poppins"/>
                <a:sym typeface="Poppins"/>
              </a:rPr>
              <a:t>hukuman</a:t>
            </a:r>
            <a:r>
              <a:rPr lang="en-US" sz="2600" dirty="0">
                <a:solidFill>
                  <a:srgbClr val="202124"/>
                </a:solidFill>
                <a:latin typeface="Poppins"/>
                <a:ea typeface="Poppins"/>
                <a:cs typeface="Poppins"/>
                <a:sym typeface="Poppins"/>
              </a:rPr>
              <a:t> </a:t>
            </a:r>
            <a:r>
              <a:rPr lang="en-US" sz="2600" dirty="0" err="1">
                <a:solidFill>
                  <a:srgbClr val="202124"/>
                </a:solidFill>
                <a:latin typeface="Poppins"/>
                <a:ea typeface="Poppins"/>
                <a:cs typeface="Poppins"/>
                <a:sym typeface="Poppins"/>
              </a:rPr>
              <a:t>disiplin</a:t>
            </a:r>
            <a:r>
              <a:rPr lang="en-US" sz="2600" dirty="0">
                <a:solidFill>
                  <a:srgbClr val="202124"/>
                </a:solidFill>
                <a:latin typeface="Poppins"/>
                <a:ea typeface="Poppins"/>
                <a:cs typeface="Poppins"/>
                <a:sym typeface="Poppins"/>
              </a:rPr>
              <a:t>, </a:t>
            </a:r>
            <a:r>
              <a:rPr lang="en-US" sz="2600" dirty="0" err="1">
                <a:solidFill>
                  <a:srgbClr val="202124"/>
                </a:solidFill>
                <a:latin typeface="Poppins"/>
                <a:ea typeface="Poppins"/>
                <a:cs typeface="Poppins"/>
                <a:sym typeface="Poppins"/>
              </a:rPr>
              <a:t>maka</a:t>
            </a:r>
            <a:r>
              <a:rPr lang="en-US" sz="2600" dirty="0">
                <a:solidFill>
                  <a:srgbClr val="202124"/>
                </a:solidFill>
                <a:latin typeface="Poppins"/>
                <a:ea typeface="Poppins"/>
                <a:cs typeface="Poppins"/>
                <a:sym typeface="Poppins"/>
              </a:rPr>
              <a:t> </a:t>
            </a:r>
            <a:r>
              <a:rPr lang="en-US" sz="2600" dirty="0" err="1">
                <a:solidFill>
                  <a:srgbClr val="202124"/>
                </a:solidFill>
                <a:latin typeface="Poppins"/>
                <a:ea typeface="Poppins"/>
                <a:cs typeface="Poppins"/>
                <a:sym typeface="Poppins"/>
              </a:rPr>
              <a:t>dijatuhi</a:t>
            </a:r>
            <a:r>
              <a:rPr lang="en-US" sz="2600" dirty="0">
                <a:solidFill>
                  <a:srgbClr val="202124"/>
                </a:solidFill>
                <a:latin typeface="Poppins"/>
                <a:ea typeface="Poppins"/>
                <a:cs typeface="Poppins"/>
                <a:sym typeface="Poppins"/>
              </a:rPr>
              <a:t> </a:t>
            </a:r>
            <a:r>
              <a:rPr lang="en-US" sz="2600" dirty="0" err="1">
                <a:solidFill>
                  <a:srgbClr val="202124"/>
                </a:solidFill>
                <a:latin typeface="Poppins"/>
                <a:ea typeface="Poppins"/>
                <a:cs typeface="Poppins"/>
                <a:sym typeface="Poppins"/>
              </a:rPr>
              <a:t>hukuman</a:t>
            </a:r>
            <a:r>
              <a:rPr lang="en-US" sz="2600" dirty="0">
                <a:solidFill>
                  <a:srgbClr val="202124"/>
                </a:solidFill>
                <a:latin typeface="Poppins"/>
                <a:ea typeface="Poppins"/>
                <a:cs typeface="Poppins"/>
                <a:sym typeface="Poppins"/>
              </a:rPr>
              <a:t> </a:t>
            </a:r>
            <a:r>
              <a:rPr lang="en-US" sz="2600" dirty="0" err="1">
                <a:solidFill>
                  <a:srgbClr val="202124"/>
                </a:solidFill>
                <a:latin typeface="Poppins"/>
                <a:ea typeface="Poppins"/>
                <a:cs typeface="Poppins"/>
                <a:sym typeface="Poppins"/>
              </a:rPr>
              <a:t>disiplin</a:t>
            </a:r>
            <a:r>
              <a:rPr lang="en-US" sz="2600" dirty="0">
                <a:solidFill>
                  <a:srgbClr val="202124"/>
                </a:solidFill>
                <a:latin typeface="Poppins"/>
                <a:ea typeface="Poppins"/>
                <a:cs typeface="Poppins"/>
                <a:sym typeface="Poppins"/>
              </a:rPr>
              <a:t> oleh </a:t>
            </a:r>
            <a:r>
              <a:rPr lang="en-US" sz="2600" dirty="0" err="1">
                <a:solidFill>
                  <a:srgbClr val="202124"/>
                </a:solidFill>
                <a:latin typeface="Poppins"/>
                <a:ea typeface="Poppins"/>
                <a:cs typeface="Poppins"/>
                <a:sym typeface="Poppins"/>
              </a:rPr>
              <a:t>atasannya</a:t>
            </a:r>
            <a:endParaRPr lang="en-US" sz="2600" dirty="0">
              <a:solidFill>
                <a:srgbClr val="202124"/>
              </a:solidFill>
              <a:latin typeface="Poppins"/>
              <a:ea typeface="Poppins"/>
              <a:cs typeface="Poppins"/>
              <a:sym typeface="Poppins"/>
            </a:endParaRPr>
          </a:p>
        </p:txBody>
      </p:sp>
      <p:sp>
        <p:nvSpPr>
          <p:cNvPr id="11" name="Freeform 11"/>
          <p:cNvSpPr/>
          <p:nvPr/>
        </p:nvSpPr>
        <p:spPr>
          <a:xfrm>
            <a:off x="9089752" y="4216950"/>
            <a:ext cx="4160009" cy="5095598"/>
          </a:xfrm>
          <a:custGeom>
            <a:avLst/>
            <a:gdLst/>
            <a:ahLst/>
            <a:cxnLst/>
            <a:rect l="l" t="t" r="r" b="b"/>
            <a:pathLst>
              <a:path w="4160009" h="5095598">
                <a:moveTo>
                  <a:pt x="0" y="0"/>
                </a:moveTo>
                <a:lnTo>
                  <a:pt x="4160009" y="0"/>
                </a:lnTo>
                <a:lnTo>
                  <a:pt x="4160009" y="5095598"/>
                </a:lnTo>
                <a:lnTo>
                  <a:pt x="0" y="5095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2" name="Group 12"/>
          <p:cNvGrpSpPr/>
          <p:nvPr/>
        </p:nvGrpSpPr>
        <p:grpSpPr>
          <a:xfrm>
            <a:off x="12512321" y="3863757"/>
            <a:ext cx="919257" cy="923377"/>
            <a:chOff x="0" y="0"/>
            <a:chExt cx="1225676" cy="1231169"/>
          </a:xfrm>
        </p:grpSpPr>
        <p:sp>
          <p:nvSpPr>
            <p:cNvPr id="13" name="Freeform 13"/>
            <p:cNvSpPr/>
            <p:nvPr/>
          </p:nvSpPr>
          <p:spPr>
            <a:xfrm>
              <a:off x="0" y="0"/>
              <a:ext cx="1225677" cy="1231138"/>
            </a:xfrm>
            <a:custGeom>
              <a:avLst/>
              <a:gdLst/>
              <a:ahLst/>
              <a:cxnLst/>
              <a:rect l="l" t="t" r="r" b="b"/>
              <a:pathLst>
                <a:path w="1225677" h="1231138">
                  <a:moveTo>
                    <a:pt x="612902" y="0"/>
                  </a:moveTo>
                  <a:cubicBezTo>
                    <a:pt x="951738" y="1524"/>
                    <a:pt x="1225677" y="276733"/>
                    <a:pt x="1225677" y="615569"/>
                  </a:cubicBezTo>
                  <a:cubicBezTo>
                    <a:pt x="1225677" y="954405"/>
                    <a:pt x="951738" y="1229614"/>
                    <a:pt x="612902" y="1231138"/>
                  </a:cubicBezTo>
                  <a:cubicBezTo>
                    <a:pt x="273939" y="1229614"/>
                    <a:pt x="0" y="954532"/>
                    <a:pt x="0" y="615569"/>
                  </a:cubicBezTo>
                  <a:cubicBezTo>
                    <a:pt x="0" y="276606"/>
                    <a:pt x="273939" y="1524"/>
                    <a:pt x="612902" y="0"/>
                  </a:cubicBezTo>
                  <a:close/>
                </a:path>
              </a:pathLst>
            </a:custGeom>
            <a:solidFill>
              <a:srgbClr val="4185F4"/>
            </a:solidFill>
          </p:spPr>
        </p:sp>
      </p:grpSp>
      <p:sp>
        <p:nvSpPr>
          <p:cNvPr id="14" name="TextBox 14"/>
          <p:cNvSpPr txBox="1"/>
          <p:nvPr/>
        </p:nvSpPr>
        <p:spPr>
          <a:xfrm>
            <a:off x="12647628" y="3958694"/>
            <a:ext cx="648644" cy="577215"/>
          </a:xfrm>
          <a:prstGeom prst="rect">
            <a:avLst/>
          </a:prstGeom>
        </p:spPr>
        <p:txBody>
          <a:bodyPr lIns="0" tIns="0" rIns="0" bIns="0" rtlCol="0" anchor="t">
            <a:spAutoFit/>
          </a:bodyPr>
          <a:lstStyle/>
          <a:p>
            <a:pPr algn="ctr">
              <a:lnSpc>
                <a:spcPts val="4680"/>
              </a:lnSpc>
            </a:pPr>
            <a:r>
              <a:rPr lang="en-US" sz="3000">
                <a:solidFill>
                  <a:srgbClr val="202124"/>
                </a:solidFill>
                <a:latin typeface="Poppins"/>
                <a:ea typeface="Poppins"/>
                <a:cs typeface="Poppins"/>
                <a:sym typeface="Poppins"/>
              </a:rPr>
              <a:t>3</a:t>
            </a:r>
          </a:p>
        </p:txBody>
      </p:sp>
      <p:sp>
        <p:nvSpPr>
          <p:cNvPr id="15" name="TextBox 15"/>
          <p:cNvSpPr txBox="1"/>
          <p:nvPr/>
        </p:nvSpPr>
        <p:spPr>
          <a:xfrm>
            <a:off x="9367766" y="5046258"/>
            <a:ext cx="3603982" cy="3612896"/>
          </a:xfrm>
          <a:prstGeom prst="rect">
            <a:avLst/>
          </a:prstGeom>
        </p:spPr>
        <p:txBody>
          <a:bodyPr lIns="0" tIns="0" rIns="0" bIns="0" rtlCol="0" anchor="t">
            <a:spAutoFit/>
          </a:bodyPr>
          <a:lstStyle/>
          <a:p>
            <a:pPr algn="ctr">
              <a:lnSpc>
                <a:spcPts val="3172"/>
              </a:lnSpc>
            </a:pPr>
            <a:r>
              <a:rPr lang="en-US" sz="2600">
                <a:solidFill>
                  <a:srgbClr val="202124"/>
                </a:solidFill>
                <a:latin typeface="Poppins"/>
                <a:ea typeface="Poppins"/>
                <a:cs typeface="Poppins"/>
                <a:sym typeface="Poppins"/>
              </a:rPr>
              <a:t>Apabila tidak menjatuhkan hukuman disiplin sesuai pelanggaran disiplin yang dilanggar, maka PYBM dijatuhi hukuman disiplin lebih berat</a:t>
            </a:r>
          </a:p>
        </p:txBody>
      </p:sp>
      <p:grpSp>
        <p:nvGrpSpPr>
          <p:cNvPr id="16" name="Group 16"/>
          <p:cNvGrpSpPr/>
          <p:nvPr/>
        </p:nvGrpSpPr>
        <p:grpSpPr>
          <a:xfrm>
            <a:off x="8222683" y="3845839"/>
            <a:ext cx="919257" cy="923377"/>
            <a:chOff x="0" y="0"/>
            <a:chExt cx="1225676" cy="1231169"/>
          </a:xfrm>
        </p:grpSpPr>
        <p:sp>
          <p:nvSpPr>
            <p:cNvPr id="17" name="Freeform 17"/>
            <p:cNvSpPr/>
            <p:nvPr/>
          </p:nvSpPr>
          <p:spPr>
            <a:xfrm>
              <a:off x="0" y="0"/>
              <a:ext cx="1225677" cy="1231138"/>
            </a:xfrm>
            <a:custGeom>
              <a:avLst/>
              <a:gdLst/>
              <a:ahLst/>
              <a:cxnLst/>
              <a:rect l="l" t="t" r="r" b="b"/>
              <a:pathLst>
                <a:path w="1225677" h="1231138">
                  <a:moveTo>
                    <a:pt x="612902" y="0"/>
                  </a:moveTo>
                  <a:cubicBezTo>
                    <a:pt x="951738" y="1524"/>
                    <a:pt x="1225677" y="276733"/>
                    <a:pt x="1225677" y="615569"/>
                  </a:cubicBezTo>
                  <a:cubicBezTo>
                    <a:pt x="1225677" y="954405"/>
                    <a:pt x="951738" y="1229614"/>
                    <a:pt x="612902" y="1231138"/>
                  </a:cubicBezTo>
                  <a:cubicBezTo>
                    <a:pt x="273939" y="1229614"/>
                    <a:pt x="0" y="954532"/>
                    <a:pt x="0" y="615569"/>
                  </a:cubicBezTo>
                  <a:cubicBezTo>
                    <a:pt x="0" y="276606"/>
                    <a:pt x="273939" y="1524"/>
                    <a:pt x="612902" y="0"/>
                  </a:cubicBezTo>
                  <a:close/>
                </a:path>
              </a:pathLst>
            </a:custGeom>
            <a:solidFill>
              <a:srgbClr val="FF6C3C"/>
            </a:solidFill>
          </p:spPr>
        </p:sp>
      </p:grpSp>
      <p:sp>
        <p:nvSpPr>
          <p:cNvPr id="18" name="TextBox 18"/>
          <p:cNvSpPr txBox="1"/>
          <p:nvPr/>
        </p:nvSpPr>
        <p:spPr>
          <a:xfrm>
            <a:off x="8357990" y="3940776"/>
            <a:ext cx="648644" cy="577215"/>
          </a:xfrm>
          <a:prstGeom prst="rect">
            <a:avLst/>
          </a:prstGeom>
        </p:spPr>
        <p:txBody>
          <a:bodyPr lIns="0" tIns="0" rIns="0" bIns="0" rtlCol="0" anchor="t">
            <a:spAutoFit/>
          </a:bodyPr>
          <a:lstStyle/>
          <a:p>
            <a:pPr algn="ctr">
              <a:lnSpc>
                <a:spcPts val="4680"/>
              </a:lnSpc>
            </a:pPr>
            <a:r>
              <a:rPr lang="en-US" sz="3000">
                <a:solidFill>
                  <a:srgbClr val="202124"/>
                </a:solidFill>
                <a:latin typeface="Poppins"/>
                <a:ea typeface="Poppins"/>
                <a:cs typeface="Poppins"/>
                <a:sym typeface="Poppins"/>
              </a:rPr>
              <a:t>2</a:t>
            </a:r>
          </a:p>
        </p:txBody>
      </p:sp>
      <p:grpSp>
        <p:nvGrpSpPr>
          <p:cNvPr id="19" name="Group 19"/>
          <p:cNvGrpSpPr/>
          <p:nvPr/>
        </p:nvGrpSpPr>
        <p:grpSpPr>
          <a:xfrm>
            <a:off x="16799671" y="3863757"/>
            <a:ext cx="919257" cy="923377"/>
            <a:chOff x="0" y="0"/>
            <a:chExt cx="1225676" cy="1231169"/>
          </a:xfrm>
        </p:grpSpPr>
        <p:sp>
          <p:nvSpPr>
            <p:cNvPr id="20" name="Freeform 20"/>
            <p:cNvSpPr/>
            <p:nvPr/>
          </p:nvSpPr>
          <p:spPr>
            <a:xfrm>
              <a:off x="0" y="0"/>
              <a:ext cx="1225677" cy="1231138"/>
            </a:xfrm>
            <a:custGeom>
              <a:avLst/>
              <a:gdLst/>
              <a:ahLst/>
              <a:cxnLst/>
              <a:rect l="l" t="t" r="r" b="b"/>
              <a:pathLst>
                <a:path w="1225677" h="1231138">
                  <a:moveTo>
                    <a:pt x="612902" y="0"/>
                  </a:moveTo>
                  <a:cubicBezTo>
                    <a:pt x="951738" y="1524"/>
                    <a:pt x="1225677" y="276733"/>
                    <a:pt x="1225677" y="615569"/>
                  </a:cubicBezTo>
                  <a:cubicBezTo>
                    <a:pt x="1225677" y="954405"/>
                    <a:pt x="951738" y="1229614"/>
                    <a:pt x="612902" y="1231138"/>
                  </a:cubicBezTo>
                  <a:cubicBezTo>
                    <a:pt x="273939" y="1229614"/>
                    <a:pt x="0" y="954532"/>
                    <a:pt x="0" y="615569"/>
                  </a:cubicBezTo>
                  <a:cubicBezTo>
                    <a:pt x="0" y="276606"/>
                    <a:pt x="273939" y="1524"/>
                    <a:pt x="612902" y="0"/>
                  </a:cubicBezTo>
                  <a:close/>
                </a:path>
              </a:pathLst>
            </a:custGeom>
            <a:solidFill>
              <a:srgbClr val="FF9A39"/>
            </a:solidFill>
          </p:spPr>
        </p:sp>
      </p:grpSp>
      <p:sp>
        <p:nvSpPr>
          <p:cNvPr id="21" name="TextBox 21"/>
          <p:cNvSpPr txBox="1"/>
          <p:nvPr/>
        </p:nvSpPr>
        <p:spPr>
          <a:xfrm>
            <a:off x="16934978" y="3958694"/>
            <a:ext cx="648644" cy="577215"/>
          </a:xfrm>
          <a:prstGeom prst="rect">
            <a:avLst/>
          </a:prstGeom>
        </p:spPr>
        <p:txBody>
          <a:bodyPr lIns="0" tIns="0" rIns="0" bIns="0" rtlCol="0" anchor="t">
            <a:spAutoFit/>
          </a:bodyPr>
          <a:lstStyle/>
          <a:p>
            <a:pPr algn="ctr">
              <a:lnSpc>
                <a:spcPts val="4680"/>
              </a:lnSpc>
            </a:pPr>
            <a:r>
              <a:rPr lang="en-US" sz="3000">
                <a:solidFill>
                  <a:srgbClr val="202124"/>
                </a:solidFill>
                <a:latin typeface="Poppins"/>
                <a:ea typeface="Poppins"/>
                <a:cs typeface="Poppins"/>
                <a:sym typeface="Poppins"/>
              </a:rPr>
              <a:t>4</a:t>
            </a:r>
          </a:p>
        </p:txBody>
      </p:sp>
      <p:sp>
        <p:nvSpPr>
          <p:cNvPr id="22" name="TextBox 22"/>
          <p:cNvSpPr txBox="1"/>
          <p:nvPr/>
        </p:nvSpPr>
        <p:spPr>
          <a:xfrm>
            <a:off x="13655318" y="4960533"/>
            <a:ext cx="3603982" cy="2043303"/>
          </a:xfrm>
          <a:prstGeom prst="rect">
            <a:avLst/>
          </a:prstGeom>
        </p:spPr>
        <p:txBody>
          <a:bodyPr lIns="0" tIns="0" rIns="0" bIns="0" rtlCol="0" anchor="t">
            <a:spAutoFit/>
          </a:bodyPr>
          <a:lstStyle/>
          <a:p>
            <a:pPr algn="ctr">
              <a:lnSpc>
                <a:spcPts val="4056"/>
              </a:lnSpc>
            </a:pPr>
            <a:r>
              <a:rPr lang="en-US" sz="2600">
                <a:solidFill>
                  <a:srgbClr val="202124"/>
                </a:solidFill>
                <a:latin typeface="Poppins"/>
                <a:ea typeface="Poppins"/>
                <a:cs typeface="Poppins"/>
                <a:sym typeface="Poppins"/>
              </a:rPr>
              <a:t>Hukuman disiplin dijatuhkan setelah melalui proses pemeriksaan</a:t>
            </a:r>
          </a:p>
        </p:txBody>
      </p:sp>
      <p:grpSp>
        <p:nvGrpSpPr>
          <p:cNvPr id="23" name="Group 23"/>
          <p:cNvGrpSpPr/>
          <p:nvPr/>
        </p:nvGrpSpPr>
        <p:grpSpPr>
          <a:xfrm rot="1911144">
            <a:off x="15864606" y="-1656181"/>
            <a:ext cx="4846787" cy="4256744"/>
            <a:chOff x="0" y="0"/>
            <a:chExt cx="6462383" cy="5675659"/>
          </a:xfrm>
        </p:grpSpPr>
        <p:sp>
          <p:nvSpPr>
            <p:cNvPr id="24" name="Freeform 24"/>
            <p:cNvSpPr/>
            <p:nvPr/>
          </p:nvSpPr>
          <p:spPr>
            <a:xfrm>
              <a:off x="0" y="0"/>
              <a:ext cx="6462395" cy="5675630"/>
            </a:xfrm>
            <a:custGeom>
              <a:avLst/>
              <a:gdLst/>
              <a:ahLst/>
              <a:cxnLst/>
              <a:rect l="l" t="t" r="r" b="b"/>
              <a:pathLst>
                <a:path w="6462395" h="5675630">
                  <a:moveTo>
                    <a:pt x="0" y="0"/>
                  </a:moveTo>
                  <a:lnTo>
                    <a:pt x="6462395" y="0"/>
                  </a:lnTo>
                  <a:lnTo>
                    <a:pt x="6462395" y="5675630"/>
                  </a:lnTo>
                  <a:lnTo>
                    <a:pt x="0" y="5675630"/>
                  </a:lnTo>
                  <a:lnTo>
                    <a:pt x="0" y="0"/>
                  </a:lnTo>
                  <a:close/>
                </a:path>
              </a:pathLst>
            </a:custGeom>
            <a:blipFill>
              <a:blip r:embed="rId5"/>
              <a:stretch>
                <a:fillRect/>
              </a:stretch>
            </a:blipFill>
          </p:spPr>
        </p:sp>
      </p:grpSp>
      <p:grpSp>
        <p:nvGrpSpPr>
          <p:cNvPr id="25" name="Group 25"/>
          <p:cNvGrpSpPr/>
          <p:nvPr/>
        </p:nvGrpSpPr>
        <p:grpSpPr>
          <a:xfrm>
            <a:off x="15652995" y="9258300"/>
            <a:ext cx="2457301" cy="934798"/>
            <a:chOff x="0" y="0"/>
            <a:chExt cx="3276401" cy="1246397"/>
          </a:xfrm>
        </p:grpSpPr>
        <p:sp>
          <p:nvSpPr>
            <p:cNvPr id="26" name="Freeform 26"/>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6"/>
              <a:stretch>
                <a:fillRect t="-60" r="-1" b="-62"/>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81350" y="4223832"/>
            <a:ext cx="4896979" cy="12476380"/>
            <a:chOff x="0" y="0"/>
            <a:chExt cx="6529305" cy="16635173"/>
          </a:xfrm>
        </p:grpSpPr>
        <p:sp>
          <p:nvSpPr>
            <p:cNvPr id="3" name="Freeform 3"/>
            <p:cNvSpPr/>
            <p:nvPr/>
          </p:nvSpPr>
          <p:spPr>
            <a:xfrm flipH="1">
              <a:off x="0" y="0"/>
              <a:ext cx="6529324" cy="16635222"/>
            </a:xfrm>
            <a:custGeom>
              <a:avLst/>
              <a:gdLst/>
              <a:ahLst/>
              <a:cxnLst/>
              <a:rect l="l" t="t" r="r" b="b"/>
              <a:pathLst>
                <a:path w="6529324" h="16635222">
                  <a:moveTo>
                    <a:pt x="6529324" y="0"/>
                  </a:moveTo>
                  <a:lnTo>
                    <a:pt x="0" y="0"/>
                  </a:lnTo>
                  <a:lnTo>
                    <a:pt x="0" y="16635222"/>
                  </a:lnTo>
                  <a:lnTo>
                    <a:pt x="6529324" y="16635222"/>
                  </a:lnTo>
                  <a:lnTo>
                    <a:pt x="6529324" y="0"/>
                  </a:lnTo>
                  <a:close/>
                </a:path>
              </a:pathLst>
            </a:custGeom>
            <a:blipFill>
              <a:blip r:embed="rId3"/>
              <a:stretch>
                <a:fillRect l="-134" r="-134"/>
              </a:stretch>
            </a:blipFill>
          </p:spPr>
        </p:sp>
      </p:grpSp>
      <p:sp>
        <p:nvSpPr>
          <p:cNvPr id="4" name="TextBox 4"/>
          <p:cNvSpPr txBox="1"/>
          <p:nvPr/>
        </p:nvSpPr>
        <p:spPr>
          <a:xfrm>
            <a:off x="7213809" y="2400486"/>
            <a:ext cx="10604216" cy="5063490"/>
          </a:xfrm>
          <a:prstGeom prst="rect">
            <a:avLst/>
          </a:prstGeom>
        </p:spPr>
        <p:txBody>
          <a:bodyPr lIns="0" tIns="0" rIns="0" bIns="0" rtlCol="0" anchor="t">
            <a:spAutoFit/>
          </a:bodyPr>
          <a:lstStyle/>
          <a:p>
            <a:pPr algn="l">
              <a:lnSpc>
                <a:spcPts val="10080"/>
              </a:lnSpc>
            </a:pPr>
            <a:r>
              <a:rPr lang="en-US" sz="7500">
                <a:solidFill>
                  <a:srgbClr val="000000"/>
                </a:solidFill>
                <a:latin typeface="League Spartan"/>
                <a:ea typeface="League Spartan"/>
                <a:cs typeface="League Spartan"/>
                <a:sym typeface="League Spartan"/>
              </a:rPr>
              <a:t>TATA CARA PEMERIKSAAN, PENJATUHAN, </a:t>
            </a:r>
          </a:p>
          <a:p>
            <a:pPr algn="l">
              <a:lnSpc>
                <a:spcPts val="10080"/>
              </a:lnSpc>
            </a:pPr>
            <a:r>
              <a:rPr lang="en-US" sz="7500">
                <a:solidFill>
                  <a:srgbClr val="000000"/>
                </a:solidFill>
                <a:latin typeface="League Spartan"/>
                <a:ea typeface="League Spartan"/>
                <a:cs typeface="League Spartan"/>
                <a:sym typeface="League Spartan"/>
              </a:rPr>
              <a:t>DAN PENYAMPAIAN</a:t>
            </a:r>
          </a:p>
        </p:txBody>
      </p:sp>
      <p:sp>
        <p:nvSpPr>
          <p:cNvPr id="5" name="Freeform 5"/>
          <p:cNvSpPr/>
          <p:nvPr/>
        </p:nvSpPr>
        <p:spPr>
          <a:xfrm>
            <a:off x="1028700" y="723698"/>
            <a:ext cx="2549459" cy="1254851"/>
          </a:xfrm>
          <a:custGeom>
            <a:avLst/>
            <a:gdLst/>
            <a:ahLst/>
            <a:cxnLst/>
            <a:rect l="l" t="t" r="r" b="b"/>
            <a:pathLst>
              <a:path w="2549459" h="1254851">
                <a:moveTo>
                  <a:pt x="0" y="0"/>
                </a:moveTo>
                <a:lnTo>
                  <a:pt x="2549459" y="0"/>
                </a:lnTo>
                <a:lnTo>
                  <a:pt x="2549459" y="1254850"/>
                </a:lnTo>
                <a:lnTo>
                  <a:pt x="0" y="1254850"/>
                </a:lnTo>
                <a:lnTo>
                  <a:pt x="0" y="0"/>
                </a:lnTo>
                <a:close/>
              </a:path>
            </a:pathLst>
          </a:custGeom>
          <a:blipFill>
            <a:blip r:embed="rId4"/>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37566" y="3439349"/>
            <a:ext cx="4812861" cy="4833011"/>
          </a:xfrm>
          <a:custGeom>
            <a:avLst/>
            <a:gdLst/>
            <a:ahLst/>
            <a:cxnLst/>
            <a:rect l="l" t="t" r="r" b="b"/>
            <a:pathLst>
              <a:path w="4812861" h="4833011">
                <a:moveTo>
                  <a:pt x="0" y="0"/>
                </a:moveTo>
                <a:lnTo>
                  <a:pt x="4812862" y="0"/>
                </a:lnTo>
                <a:lnTo>
                  <a:pt x="4812862" y="4833012"/>
                </a:lnTo>
                <a:lnTo>
                  <a:pt x="0" y="48330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8004418" y="2453409"/>
            <a:ext cx="2279162" cy="2289378"/>
          </a:xfrm>
          <a:custGeom>
            <a:avLst/>
            <a:gdLst/>
            <a:ahLst/>
            <a:cxnLst/>
            <a:rect l="l" t="t" r="r" b="b"/>
            <a:pathLst>
              <a:path w="2279162" h="2289378">
                <a:moveTo>
                  <a:pt x="0" y="0"/>
                </a:moveTo>
                <a:lnTo>
                  <a:pt x="2279162" y="0"/>
                </a:lnTo>
                <a:lnTo>
                  <a:pt x="2279162" y="2289378"/>
                </a:lnTo>
                <a:lnTo>
                  <a:pt x="0" y="22893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8004418" y="6968922"/>
            <a:ext cx="2279162" cy="2289378"/>
          </a:xfrm>
          <a:custGeom>
            <a:avLst/>
            <a:gdLst/>
            <a:ahLst/>
            <a:cxnLst/>
            <a:rect l="l" t="t" r="r" b="b"/>
            <a:pathLst>
              <a:path w="2279162" h="2289378">
                <a:moveTo>
                  <a:pt x="0" y="0"/>
                </a:moveTo>
                <a:lnTo>
                  <a:pt x="2279162" y="0"/>
                </a:lnTo>
                <a:lnTo>
                  <a:pt x="2279162" y="2289378"/>
                </a:lnTo>
                <a:lnTo>
                  <a:pt x="0" y="22893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5417717" y="4711166"/>
            <a:ext cx="2279162" cy="2289378"/>
          </a:xfrm>
          <a:custGeom>
            <a:avLst/>
            <a:gdLst/>
            <a:ahLst/>
            <a:cxnLst/>
            <a:rect l="l" t="t" r="r" b="b"/>
            <a:pathLst>
              <a:path w="2279162" h="2289378">
                <a:moveTo>
                  <a:pt x="0" y="0"/>
                </a:moveTo>
                <a:lnTo>
                  <a:pt x="2279162" y="0"/>
                </a:lnTo>
                <a:lnTo>
                  <a:pt x="2279162" y="2289378"/>
                </a:lnTo>
                <a:lnTo>
                  <a:pt x="0" y="22893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0262175" y="4711166"/>
            <a:ext cx="2279162" cy="2289378"/>
          </a:xfrm>
          <a:custGeom>
            <a:avLst/>
            <a:gdLst/>
            <a:ahLst/>
            <a:cxnLst/>
            <a:rect l="l" t="t" r="r" b="b"/>
            <a:pathLst>
              <a:path w="2279162" h="2289378">
                <a:moveTo>
                  <a:pt x="0" y="0"/>
                </a:moveTo>
                <a:lnTo>
                  <a:pt x="2279162" y="0"/>
                </a:lnTo>
                <a:lnTo>
                  <a:pt x="2279162" y="2289378"/>
                </a:lnTo>
                <a:lnTo>
                  <a:pt x="0" y="22893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7" name="Group 7"/>
          <p:cNvGrpSpPr/>
          <p:nvPr/>
        </p:nvGrpSpPr>
        <p:grpSpPr>
          <a:xfrm>
            <a:off x="7704047" y="2244700"/>
            <a:ext cx="919257" cy="923377"/>
            <a:chOff x="0" y="0"/>
            <a:chExt cx="1225676" cy="1231169"/>
          </a:xfrm>
        </p:grpSpPr>
        <p:sp>
          <p:nvSpPr>
            <p:cNvPr id="8" name="Freeform 8"/>
            <p:cNvSpPr/>
            <p:nvPr/>
          </p:nvSpPr>
          <p:spPr>
            <a:xfrm>
              <a:off x="0" y="0"/>
              <a:ext cx="1225677" cy="1231138"/>
            </a:xfrm>
            <a:custGeom>
              <a:avLst/>
              <a:gdLst/>
              <a:ahLst/>
              <a:cxnLst/>
              <a:rect l="l" t="t" r="r" b="b"/>
              <a:pathLst>
                <a:path w="1225677" h="1231138">
                  <a:moveTo>
                    <a:pt x="612902" y="0"/>
                  </a:moveTo>
                  <a:cubicBezTo>
                    <a:pt x="951738" y="1524"/>
                    <a:pt x="1225677" y="276733"/>
                    <a:pt x="1225677" y="615569"/>
                  </a:cubicBezTo>
                  <a:cubicBezTo>
                    <a:pt x="1225677" y="954405"/>
                    <a:pt x="951738" y="1229614"/>
                    <a:pt x="612902" y="1231138"/>
                  </a:cubicBezTo>
                  <a:cubicBezTo>
                    <a:pt x="273939" y="1229614"/>
                    <a:pt x="0" y="954532"/>
                    <a:pt x="0" y="615569"/>
                  </a:cubicBezTo>
                  <a:cubicBezTo>
                    <a:pt x="0" y="276606"/>
                    <a:pt x="273939" y="1524"/>
                    <a:pt x="612902" y="0"/>
                  </a:cubicBezTo>
                  <a:close/>
                </a:path>
              </a:pathLst>
            </a:custGeom>
            <a:solidFill>
              <a:srgbClr val="FF9A39"/>
            </a:solidFill>
          </p:spPr>
        </p:sp>
      </p:grpSp>
      <p:sp>
        <p:nvSpPr>
          <p:cNvPr id="9" name="TextBox 9"/>
          <p:cNvSpPr txBox="1"/>
          <p:nvPr/>
        </p:nvSpPr>
        <p:spPr>
          <a:xfrm>
            <a:off x="7839354" y="2339637"/>
            <a:ext cx="648644" cy="577215"/>
          </a:xfrm>
          <a:prstGeom prst="rect">
            <a:avLst/>
          </a:prstGeom>
        </p:spPr>
        <p:txBody>
          <a:bodyPr lIns="0" tIns="0" rIns="0" bIns="0" rtlCol="0" anchor="t">
            <a:spAutoFit/>
          </a:bodyPr>
          <a:lstStyle/>
          <a:p>
            <a:pPr algn="ctr">
              <a:lnSpc>
                <a:spcPts val="4680"/>
              </a:lnSpc>
            </a:pPr>
            <a:r>
              <a:rPr lang="en-US" sz="3000">
                <a:solidFill>
                  <a:srgbClr val="000000"/>
                </a:solidFill>
                <a:latin typeface="Poppins"/>
                <a:ea typeface="Poppins"/>
                <a:cs typeface="Poppins"/>
                <a:sym typeface="Poppins"/>
              </a:rPr>
              <a:t>1</a:t>
            </a:r>
          </a:p>
        </p:txBody>
      </p:sp>
      <p:grpSp>
        <p:nvGrpSpPr>
          <p:cNvPr id="10" name="Group 10"/>
          <p:cNvGrpSpPr/>
          <p:nvPr/>
        </p:nvGrpSpPr>
        <p:grpSpPr>
          <a:xfrm>
            <a:off x="12026480" y="4500264"/>
            <a:ext cx="919257" cy="923377"/>
            <a:chOff x="0" y="0"/>
            <a:chExt cx="1225676" cy="1231169"/>
          </a:xfrm>
        </p:grpSpPr>
        <p:sp>
          <p:nvSpPr>
            <p:cNvPr id="11" name="Freeform 11"/>
            <p:cNvSpPr/>
            <p:nvPr/>
          </p:nvSpPr>
          <p:spPr>
            <a:xfrm>
              <a:off x="0" y="0"/>
              <a:ext cx="1225677" cy="1231138"/>
            </a:xfrm>
            <a:custGeom>
              <a:avLst/>
              <a:gdLst/>
              <a:ahLst/>
              <a:cxnLst/>
              <a:rect l="l" t="t" r="r" b="b"/>
              <a:pathLst>
                <a:path w="1225677" h="1231138">
                  <a:moveTo>
                    <a:pt x="612902" y="0"/>
                  </a:moveTo>
                  <a:cubicBezTo>
                    <a:pt x="951738" y="1524"/>
                    <a:pt x="1225677" y="276733"/>
                    <a:pt x="1225677" y="615569"/>
                  </a:cubicBezTo>
                  <a:cubicBezTo>
                    <a:pt x="1225677" y="954405"/>
                    <a:pt x="951738" y="1229614"/>
                    <a:pt x="612902" y="1231138"/>
                  </a:cubicBezTo>
                  <a:cubicBezTo>
                    <a:pt x="273939" y="1229614"/>
                    <a:pt x="0" y="954532"/>
                    <a:pt x="0" y="615569"/>
                  </a:cubicBezTo>
                  <a:cubicBezTo>
                    <a:pt x="0" y="276606"/>
                    <a:pt x="273939" y="1524"/>
                    <a:pt x="612902" y="0"/>
                  </a:cubicBezTo>
                  <a:close/>
                </a:path>
              </a:pathLst>
            </a:custGeom>
            <a:solidFill>
              <a:srgbClr val="FF9A39"/>
            </a:solidFill>
          </p:spPr>
        </p:sp>
      </p:grpSp>
      <p:sp>
        <p:nvSpPr>
          <p:cNvPr id="12" name="TextBox 12"/>
          <p:cNvSpPr txBox="1"/>
          <p:nvPr/>
        </p:nvSpPr>
        <p:spPr>
          <a:xfrm>
            <a:off x="12161787" y="4595201"/>
            <a:ext cx="648644" cy="577215"/>
          </a:xfrm>
          <a:prstGeom prst="rect">
            <a:avLst/>
          </a:prstGeom>
        </p:spPr>
        <p:txBody>
          <a:bodyPr lIns="0" tIns="0" rIns="0" bIns="0" rtlCol="0" anchor="t">
            <a:spAutoFit/>
          </a:bodyPr>
          <a:lstStyle/>
          <a:p>
            <a:pPr algn="ctr">
              <a:lnSpc>
                <a:spcPts val="4680"/>
              </a:lnSpc>
            </a:pPr>
            <a:r>
              <a:rPr lang="en-US" sz="3000">
                <a:solidFill>
                  <a:srgbClr val="000000"/>
                </a:solidFill>
                <a:latin typeface="Poppins"/>
                <a:ea typeface="Poppins"/>
                <a:cs typeface="Poppins"/>
                <a:sym typeface="Poppins"/>
              </a:rPr>
              <a:t>2</a:t>
            </a:r>
          </a:p>
        </p:txBody>
      </p:sp>
      <p:grpSp>
        <p:nvGrpSpPr>
          <p:cNvPr id="13" name="Group 13"/>
          <p:cNvGrpSpPr/>
          <p:nvPr/>
        </p:nvGrpSpPr>
        <p:grpSpPr>
          <a:xfrm>
            <a:off x="9857776" y="7975951"/>
            <a:ext cx="919257" cy="923377"/>
            <a:chOff x="0" y="0"/>
            <a:chExt cx="1225676" cy="1231169"/>
          </a:xfrm>
        </p:grpSpPr>
        <p:sp>
          <p:nvSpPr>
            <p:cNvPr id="14" name="Freeform 14"/>
            <p:cNvSpPr/>
            <p:nvPr/>
          </p:nvSpPr>
          <p:spPr>
            <a:xfrm>
              <a:off x="0" y="0"/>
              <a:ext cx="1225677" cy="1231138"/>
            </a:xfrm>
            <a:custGeom>
              <a:avLst/>
              <a:gdLst/>
              <a:ahLst/>
              <a:cxnLst/>
              <a:rect l="l" t="t" r="r" b="b"/>
              <a:pathLst>
                <a:path w="1225677" h="1231138">
                  <a:moveTo>
                    <a:pt x="612902" y="0"/>
                  </a:moveTo>
                  <a:cubicBezTo>
                    <a:pt x="951738" y="1524"/>
                    <a:pt x="1225677" y="276733"/>
                    <a:pt x="1225677" y="615569"/>
                  </a:cubicBezTo>
                  <a:cubicBezTo>
                    <a:pt x="1225677" y="954405"/>
                    <a:pt x="951738" y="1229614"/>
                    <a:pt x="612902" y="1231138"/>
                  </a:cubicBezTo>
                  <a:cubicBezTo>
                    <a:pt x="273939" y="1229614"/>
                    <a:pt x="0" y="954532"/>
                    <a:pt x="0" y="615569"/>
                  </a:cubicBezTo>
                  <a:cubicBezTo>
                    <a:pt x="0" y="276606"/>
                    <a:pt x="273939" y="1524"/>
                    <a:pt x="612902" y="0"/>
                  </a:cubicBezTo>
                  <a:close/>
                </a:path>
              </a:pathLst>
            </a:custGeom>
            <a:solidFill>
              <a:srgbClr val="FF9A39"/>
            </a:solidFill>
          </p:spPr>
        </p:sp>
      </p:grpSp>
      <p:sp>
        <p:nvSpPr>
          <p:cNvPr id="15" name="TextBox 15"/>
          <p:cNvSpPr txBox="1"/>
          <p:nvPr/>
        </p:nvSpPr>
        <p:spPr>
          <a:xfrm>
            <a:off x="9993083" y="8070888"/>
            <a:ext cx="648644" cy="577215"/>
          </a:xfrm>
          <a:prstGeom prst="rect">
            <a:avLst/>
          </a:prstGeom>
        </p:spPr>
        <p:txBody>
          <a:bodyPr lIns="0" tIns="0" rIns="0" bIns="0" rtlCol="0" anchor="t">
            <a:spAutoFit/>
          </a:bodyPr>
          <a:lstStyle/>
          <a:p>
            <a:pPr algn="ctr">
              <a:lnSpc>
                <a:spcPts val="4680"/>
              </a:lnSpc>
            </a:pPr>
            <a:r>
              <a:rPr lang="en-US" sz="3000">
                <a:solidFill>
                  <a:srgbClr val="000000"/>
                </a:solidFill>
                <a:latin typeface="Poppins"/>
                <a:ea typeface="Poppins"/>
                <a:cs typeface="Poppins"/>
                <a:sym typeface="Poppins"/>
              </a:rPr>
              <a:t>3</a:t>
            </a:r>
          </a:p>
        </p:txBody>
      </p:sp>
      <p:grpSp>
        <p:nvGrpSpPr>
          <p:cNvPr id="16" name="Group 16"/>
          <p:cNvGrpSpPr/>
          <p:nvPr/>
        </p:nvGrpSpPr>
        <p:grpSpPr>
          <a:xfrm>
            <a:off x="4837325" y="5423641"/>
            <a:ext cx="919257" cy="923377"/>
            <a:chOff x="0" y="0"/>
            <a:chExt cx="1225676" cy="1231169"/>
          </a:xfrm>
        </p:grpSpPr>
        <p:sp>
          <p:nvSpPr>
            <p:cNvPr id="17" name="Freeform 17"/>
            <p:cNvSpPr/>
            <p:nvPr/>
          </p:nvSpPr>
          <p:spPr>
            <a:xfrm>
              <a:off x="0" y="0"/>
              <a:ext cx="1225677" cy="1231138"/>
            </a:xfrm>
            <a:custGeom>
              <a:avLst/>
              <a:gdLst/>
              <a:ahLst/>
              <a:cxnLst/>
              <a:rect l="l" t="t" r="r" b="b"/>
              <a:pathLst>
                <a:path w="1225677" h="1231138">
                  <a:moveTo>
                    <a:pt x="612902" y="0"/>
                  </a:moveTo>
                  <a:cubicBezTo>
                    <a:pt x="951738" y="1524"/>
                    <a:pt x="1225677" y="276733"/>
                    <a:pt x="1225677" y="615569"/>
                  </a:cubicBezTo>
                  <a:cubicBezTo>
                    <a:pt x="1225677" y="954405"/>
                    <a:pt x="951738" y="1229614"/>
                    <a:pt x="612902" y="1231138"/>
                  </a:cubicBezTo>
                  <a:cubicBezTo>
                    <a:pt x="273939" y="1229614"/>
                    <a:pt x="0" y="954532"/>
                    <a:pt x="0" y="615569"/>
                  </a:cubicBezTo>
                  <a:cubicBezTo>
                    <a:pt x="0" y="276606"/>
                    <a:pt x="273939" y="1524"/>
                    <a:pt x="612902" y="0"/>
                  </a:cubicBezTo>
                  <a:close/>
                </a:path>
              </a:pathLst>
            </a:custGeom>
            <a:solidFill>
              <a:srgbClr val="FF9A39"/>
            </a:solidFill>
          </p:spPr>
        </p:sp>
      </p:grpSp>
      <p:sp>
        <p:nvSpPr>
          <p:cNvPr id="18" name="TextBox 18"/>
          <p:cNvSpPr txBox="1"/>
          <p:nvPr/>
        </p:nvSpPr>
        <p:spPr>
          <a:xfrm>
            <a:off x="4972632" y="5518578"/>
            <a:ext cx="648644" cy="577215"/>
          </a:xfrm>
          <a:prstGeom prst="rect">
            <a:avLst/>
          </a:prstGeom>
        </p:spPr>
        <p:txBody>
          <a:bodyPr lIns="0" tIns="0" rIns="0" bIns="0" rtlCol="0" anchor="t">
            <a:spAutoFit/>
          </a:bodyPr>
          <a:lstStyle/>
          <a:p>
            <a:pPr algn="ctr">
              <a:lnSpc>
                <a:spcPts val="4680"/>
              </a:lnSpc>
            </a:pPr>
            <a:r>
              <a:rPr lang="en-US" sz="3000">
                <a:solidFill>
                  <a:srgbClr val="000000"/>
                </a:solidFill>
                <a:latin typeface="Poppins"/>
                <a:ea typeface="Poppins"/>
                <a:cs typeface="Poppins"/>
                <a:sym typeface="Poppins"/>
              </a:rPr>
              <a:t>4</a:t>
            </a:r>
          </a:p>
        </p:txBody>
      </p:sp>
      <p:grpSp>
        <p:nvGrpSpPr>
          <p:cNvPr id="19" name="Group 19"/>
          <p:cNvGrpSpPr/>
          <p:nvPr/>
        </p:nvGrpSpPr>
        <p:grpSpPr>
          <a:xfrm>
            <a:off x="8351751" y="2753746"/>
            <a:ext cx="1584497" cy="1414164"/>
            <a:chOff x="0" y="0"/>
            <a:chExt cx="2112663" cy="1885552"/>
          </a:xfrm>
        </p:grpSpPr>
        <p:sp>
          <p:nvSpPr>
            <p:cNvPr id="20" name="Freeform 20"/>
            <p:cNvSpPr/>
            <p:nvPr/>
          </p:nvSpPr>
          <p:spPr>
            <a:xfrm>
              <a:off x="0" y="0"/>
              <a:ext cx="2112645" cy="1885569"/>
            </a:xfrm>
            <a:custGeom>
              <a:avLst/>
              <a:gdLst/>
              <a:ahLst/>
              <a:cxnLst/>
              <a:rect l="l" t="t" r="r" b="b"/>
              <a:pathLst>
                <a:path w="2112645" h="1885569">
                  <a:moveTo>
                    <a:pt x="0" y="0"/>
                  </a:moveTo>
                  <a:lnTo>
                    <a:pt x="2112645" y="0"/>
                  </a:lnTo>
                  <a:lnTo>
                    <a:pt x="2112645" y="1885569"/>
                  </a:lnTo>
                  <a:lnTo>
                    <a:pt x="0" y="1885569"/>
                  </a:lnTo>
                  <a:lnTo>
                    <a:pt x="0" y="0"/>
                  </a:lnTo>
                  <a:close/>
                </a:path>
              </a:pathLst>
            </a:custGeom>
            <a:blipFill>
              <a:blip r:embed="rId7"/>
              <a:stretch>
                <a:fillRect l="-22" r="-23"/>
              </a:stretch>
            </a:blipFill>
          </p:spPr>
        </p:sp>
      </p:grpSp>
      <p:grpSp>
        <p:nvGrpSpPr>
          <p:cNvPr id="21" name="Group 21"/>
          <p:cNvGrpSpPr/>
          <p:nvPr/>
        </p:nvGrpSpPr>
        <p:grpSpPr>
          <a:xfrm>
            <a:off x="10317405" y="5056418"/>
            <a:ext cx="1822078" cy="1598873"/>
            <a:chOff x="0" y="0"/>
            <a:chExt cx="2429437" cy="2131831"/>
          </a:xfrm>
        </p:grpSpPr>
        <p:sp>
          <p:nvSpPr>
            <p:cNvPr id="22" name="Freeform 22"/>
            <p:cNvSpPr/>
            <p:nvPr/>
          </p:nvSpPr>
          <p:spPr>
            <a:xfrm>
              <a:off x="0" y="0"/>
              <a:ext cx="2429383" cy="2131822"/>
            </a:xfrm>
            <a:custGeom>
              <a:avLst/>
              <a:gdLst/>
              <a:ahLst/>
              <a:cxnLst/>
              <a:rect l="l" t="t" r="r" b="b"/>
              <a:pathLst>
                <a:path w="2429383" h="2131822">
                  <a:moveTo>
                    <a:pt x="0" y="0"/>
                  </a:moveTo>
                  <a:lnTo>
                    <a:pt x="2429383" y="0"/>
                  </a:lnTo>
                  <a:lnTo>
                    <a:pt x="2429383" y="2131822"/>
                  </a:lnTo>
                  <a:lnTo>
                    <a:pt x="0" y="2131822"/>
                  </a:lnTo>
                  <a:lnTo>
                    <a:pt x="0" y="0"/>
                  </a:lnTo>
                  <a:close/>
                </a:path>
              </a:pathLst>
            </a:custGeom>
            <a:blipFill>
              <a:blip r:embed="rId8"/>
              <a:stretch>
                <a:fillRect t="-33" r="-2" b="-33"/>
              </a:stretch>
            </a:blipFill>
          </p:spPr>
        </p:sp>
      </p:grpSp>
      <p:grpSp>
        <p:nvGrpSpPr>
          <p:cNvPr id="23" name="Group 23"/>
          <p:cNvGrpSpPr/>
          <p:nvPr/>
        </p:nvGrpSpPr>
        <p:grpSpPr>
          <a:xfrm>
            <a:off x="5911042" y="5143500"/>
            <a:ext cx="1481354" cy="1385066"/>
            <a:chOff x="0" y="0"/>
            <a:chExt cx="1975139" cy="1846755"/>
          </a:xfrm>
        </p:grpSpPr>
        <p:sp>
          <p:nvSpPr>
            <p:cNvPr id="24" name="Freeform 24"/>
            <p:cNvSpPr/>
            <p:nvPr/>
          </p:nvSpPr>
          <p:spPr>
            <a:xfrm>
              <a:off x="0" y="0"/>
              <a:ext cx="1975104" cy="1846707"/>
            </a:xfrm>
            <a:custGeom>
              <a:avLst/>
              <a:gdLst/>
              <a:ahLst/>
              <a:cxnLst/>
              <a:rect l="l" t="t" r="r" b="b"/>
              <a:pathLst>
                <a:path w="1975104" h="1846707">
                  <a:moveTo>
                    <a:pt x="0" y="0"/>
                  </a:moveTo>
                  <a:lnTo>
                    <a:pt x="1975104" y="0"/>
                  </a:lnTo>
                  <a:lnTo>
                    <a:pt x="1975104" y="1846707"/>
                  </a:lnTo>
                  <a:lnTo>
                    <a:pt x="0" y="1846707"/>
                  </a:lnTo>
                  <a:lnTo>
                    <a:pt x="0" y="0"/>
                  </a:lnTo>
                  <a:close/>
                </a:path>
              </a:pathLst>
            </a:custGeom>
            <a:blipFill>
              <a:blip r:embed="rId9"/>
              <a:stretch>
                <a:fillRect t="-19" r="-1" b="-21"/>
              </a:stretch>
            </a:blipFill>
          </p:spPr>
        </p:sp>
      </p:grpSp>
      <p:grpSp>
        <p:nvGrpSpPr>
          <p:cNvPr id="25" name="Group 25"/>
          <p:cNvGrpSpPr/>
          <p:nvPr/>
        </p:nvGrpSpPr>
        <p:grpSpPr>
          <a:xfrm>
            <a:off x="8563168" y="7475896"/>
            <a:ext cx="1373081" cy="1160253"/>
            <a:chOff x="0" y="0"/>
            <a:chExt cx="1830775" cy="1547004"/>
          </a:xfrm>
        </p:grpSpPr>
        <p:sp>
          <p:nvSpPr>
            <p:cNvPr id="26" name="Freeform 26"/>
            <p:cNvSpPr/>
            <p:nvPr/>
          </p:nvSpPr>
          <p:spPr>
            <a:xfrm>
              <a:off x="0" y="0"/>
              <a:ext cx="1830832" cy="1546987"/>
            </a:xfrm>
            <a:custGeom>
              <a:avLst/>
              <a:gdLst/>
              <a:ahLst/>
              <a:cxnLst/>
              <a:rect l="l" t="t" r="r" b="b"/>
              <a:pathLst>
                <a:path w="1830832" h="1546987">
                  <a:moveTo>
                    <a:pt x="0" y="0"/>
                  </a:moveTo>
                  <a:lnTo>
                    <a:pt x="1830832" y="0"/>
                  </a:lnTo>
                  <a:lnTo>
                    <a:pt x="1830832" y="1546987"/>
                  </a:lnTo>
                  <a:lnTo>
                    <a:pt x="0" y="1546987"/>
                  </a:lnTo>
                  <a:lnTo>
                    <a:pt x="0" y="0"/>
                  </a:lnTo>
                  <a:close/>
                </a:path>
              </a:pathLst>
            </a:custGeom>
            <a:blipFill>
              <a:blip r:embed="rId10"/>
              <a:stretch>
                <a:fillRect t="-147" r="3" b="-148"/>
              </a:stretch>
            </a:blipFill>
          </p:spPr>
        </p:sp>
      </p:grpSp>
      <p:sp>
        <p:nvSpPr>
          <p:cNvPr id="27" name="TextBox 27"/>
          <p:cNvSpPr txBox="1"/>
          <p:nvPr/>
        </p:nvSpPr>
        <p:spPr>
          <a:xfrm>
            <a:off x="10089672" y="409575"/>
            <a:ext cx="7462780" cy="1664970"/>
          </a:xfrm>
          <a:prstGeom prst="rect">
            <a:avLst/>
          </a:prstGeom>
        </p:spPr>
        <p:txBody>
          <a:bodyPr lIns="0" tIns="0" rIns="0" bIns="0" rtlCol="0" anchor="t">
            <a:spAutoFit/>
          </a:bodyPr>
          <a:lstStyle/>
          <a:p>
            <a:pPr algn="ctr">
              <a:lnSpc>
                <a:spcPts val="13440"/>
              </a:lnSpc>
            </a:pPr>
            <a:r>
              <a:rPr lang="en-US" sz="8000" b="1">
                <a:solidFill>
                  <a:srgbClr val="000000"/>
                </a:solidFill>
                <a:latin typeface="Poppins Bold"/>
                <a:ea typeface="Poppins Bold"/>
                <a:cs typeface="Poppins Bold"/>
                <a:sym typeface="Poppins Bold"/>
              </a:rPr>
              <a:t>Pemanggilan</a:t>
            </a:r>
          </a:p>
        </p:txBody>
      </p:sp>
      <p:sp>
        <p:nvSpPr>
          <p:cNvPr id="28" name="TextBox 28"/>
          <p:cNvSpPr txBox="1"/>
          <p:nvPr/>
        </p:nvSpPr>
        <p:spPr>
          <a:xfrm>
            <a:off x="3887092" y="1709369"/>
            <a:ext cx="3814895" cy="1888728"/>
          </a:xfrm>
          <a:prstGeom prst="rect">
            <a:avLst/>
          </a:prstGeom>
        </p:spPr>
        <p:txBody>
          <a:bodyPr lIns="0" tIns="0" rIns="0" bIns="0" rtlCol="0" anchor="t">
            <a:spAutoFit/>
          </a:bodyPr>
          <a:lstStyle/>
          <a:p>
            <a:pPr algn="ctr">
              <a:lnSpc>
                <a:spcPts val="4198"/>
              </a:lnSpc>
            </a:pPr>
            <a:r>
              <a:rPr lang="en-US" sz="2499" b="1">
                <a:solidFill>
                  <a:srgbClr val="000000"/>
                </a:solidFill>
                <a:latin typeface="Poppins Bold"/>
                <a:ea typeface="Poppins Bold"/>
                <a:cs typeface="Poppins Bold"/>
                <a:sym typeface="Poppins Bold"/>
              </a:rPr>
              <a:t>PNS yang diduga melanggar disiplin dipanggil secara tertulis</a:t>
            </a:r>
          </a:p>
        </p:txBody>
      </p:sp>
      <p:sp>
        <p:nvSpPr>
          <p:cNvPr id="29" name="TextBox 29"/>
          <p:cNvSpPr txBox="1"/>
          <p:nvPr/>
        </p:nvSpPr>
        <p:spPr>
          <a:xfrm>
            <a:off x="10969594" y="7591772"/>
            <a:ext cx="6052530" cy="2109488"/>
          </a:xfrm>
          <a:prstGeom prst="rect">
            <a:avLst/>
          </a:prstGeom>
        </p:spPr>
        <p:txBody>
          <a:bodyPr lIns="0" tIns="0" rIns="0" bIns="0" rtlCol="0" anchor="t">
            <a:spAutoFit/>
          </a:bodyPr>
          <a:lstStyle/>
          <a:p>
            <a:pPr algn="l">
              <a:lnSpc>
                <a:spcPts val="4198"/>
              </a:lnSpc>
            </a:pPr>
            <a:r>
              <a:rPr lang="en-US" sz="2499" b="1" dirty="0" err="1">
                <a:solidFill>
                  <a:srgbClr val="000000"/>
                </a:solidFill>
                <a:latin typeface="Poppins Bold"/>
                <a:ea typeface="Poppins Bold"/>
                <a:cs typeface="Poppins Bold"/>
                <a:sym typeface="Poppins Bold"/>
              </a:rPr>
              <a:t>Apabila</a:t>
            </a:r>
            <a:r>
              <a:rPr lang="en-US" sz="2499" b="1" dirty="0">
                <a:solidFill>
                  <a:srgbClr val="000000"/>
                </a:solidFill>
                <a:latin typeface="Poppins Bold"/>
                <a:ea typeface="Poppins Bold"/>
                <a:cs typeface="Poppins Bold"/>
                <a:sym typeface="Poppins Bold"/>
              </a:rPr>
              <a:t> </a:t>
            </a:r>
            <a:r>
              <a:rPr lang="en-US" sz="2499" b="1" dirty="0" err="1">
                <a:solidFill>
                  <a:srgbClr val="000000"/>
                </a:solidFill>
                <a:latin typeface="Poppins Bold"/>
                <a:ea typeface="Poppins Bold"/>
                <a:cs typeface="Poppins Bold"/>
                <a:sym typeface="Poppins Bold"/>
              </a:rPr>
              <a:t>ybs</a:t>
            </a:r>
            <a:r>
              <a:rPr lang="en-US" sz="2499" b="1" dirty="0">
                <a:solidFill>
                  <a:srgbClr val="000000"/>
                </a:solidFill>
                <a:latin typeface="Poppins Bold"/>
                <a:ea typeface="Poppins Bold"/>
                <a:cs typeface="Poppins Bold"/>
                <a:sym typeface="Poppins Bold"/>
              </a:rPr>
              <a:t> </a:t>
            </a:r>
            <a:r>
              <a:rPr lang="en-US" sz="2499" b="1" dirty="0" err="1">
                <a:solidFill>
                  <a:srgbClr val="000000"/>
                </a:solidFill>
                <a:latin typeface="Poppins Bold"/>
                <a:ea typeface="Poppins Bold"/>
                <a:cs typeface="Poppins Bold"/>
                <a:sym typeface="Poppins Bold"/>
              </a:rPr>
              <a:t>tidak</a:t>
            </a:r>
            <a:r>
              <a:rPr lang="en-US" sz="2499" b="1" dirty="0">
                <a:solidFill>
                  <a:srgbClr val="000000"/>
                </a:solidFill>
                <a:latin typeface="Poppins Bold"/>
                <a:ea typeface="Poppins Bold"/>
                <a:cs typeface="Poppins Bold"/>
                <a:sym typeface="Poppins Bold"/>
              </a:rPr>
              <a:t> </a:t>
            </a:r>
            <a:r>
              <a:rPr lang="en-US" sz="2499" b="1" dirty="0" err="1">
                <a:solidFill>
                  <a:srgbClr val="000000"/>
                </a:solidFill>
                <a:latin typeface="Poppins Bold"/>
                <a:ea typeface="Poppins Bold"/>
                <a:cs typeface="Poppins Bold"/>
                <a:sym typeface="Poppins Bold"/>
              </a:rPr>
              <a:t>hadir</a:t>
            </a:r>
            <a:r>
              <a:rPr lang="en-US" sz="2499" b="1" dirty="0">
                <a:solidFill>
                  <a:srgbClr val="000000"/>
                </a:solidFill>
                <a:latin typeface="Poppins Bold"/>
                <a:ea typeface="Poppins Bold"/>
                <a:cs typeface="Poppins Bold"/>
                <a:sym typeface="Poppins Bold"/>
              </a:rPr>
              <a:t> </a:t>
            </a:r>
            <a:r>
              <a:rPr lang="en-US" sz="2499" b="1" dirty="0" err="1">
                <a:solidFill>
                  <a:srgbClr val="000000"/>
                </a:solidFill>
                <a:latin typeface="Poppins Bold"/>
                <a:ea typeface="Poppins Bold"/>
                <a:cs typeface="Poppins Bold"/>
                <a:sym typeface="Poppins Bold"/>
              </a:rPr>
              <a:t>maka</a:t>
            </a:r>
            <a:r>
              <a:rPr lang="en-US" sz="2499" b="1" dirty="0">
                <a:solidFill>
                  <a:srgbClr val="000000"/>
                </a:solidFill>
                <a:latin typeface="Poppins Bold"/>
                <a:ea typeface="Poppins Bold"/>
                <a:cs typeface="Poppins Bold"/>
                <a:sym typeface="Poppins Bold"/>
              </a:rPr>
              <a:t> </a:t>
            </a:r>
            <a:r>
              <a:rPr lang="en-US" sz="2499" b="1" dirty="0" err="1">
                <a:solidFill>
                  <a:srgbClr val="000000"/>
                </a:solidFill>
                <a:latin typeface="Poppins Bold"/>
                <a:ea typeface="Poppins Bold"/>
                <a:cs typeface="Poppins Bold"/>
                <a:sym typeface="Poppins Bold"/>
              </a:rPr>
              <a:t>dilakukan</a:t>
            </a:r>
            <a:r>
              <a:rPr lang="en-US" sz="2499" b="1" dirty="0">
                <a:solidFill>
                  <a:srgbClr val="000000"/>
                </a:solidFill>
                <a:latin typeface="Poppins Bold"/>
                <a:ea typeface="Poppins Bold"/>
                <a:cs typeface="Poppins Bold"/>
                <a:sym typeface="Poppins Bold"/>
              </a:rPr>
              <a:t> </a:t>
            </a:r>
            <a:r>
              <a:rPr lang="en-US" sz="2499" b="1" dirty="0" err="1">
                <a:solidFill>
                  <a:srgbClr val="000000"/>
                </a:solidFill>
                <a:latin typeface="Poppins Bold"/>
                <a:ea typeface="Poppins Bold"/>
                <a:cs typeface="Poppins Bold"/>
                <a:sym typeface="Poppins Bold"/>
              </a:rPr>
              <a:t>pemanggilan</a:t>
            </a:r>
            <a:r>
              <a:rPr lang="en-US" sz="2499" b="1" dirty="0">
                <a:solidFill>
                  <a:srgbClr val="000000"/>
                </a:solidFill>
                <a:latin typeface="Poppins Bold"/>
                <a:ea typeface="Poppins Bold"/>
                <a:cs typeface="Poppins Bold"/>
                <a:sym typeface="Poppins Bold"/>
              </a:rPr>
              <a:t> ke-2, paling </a:t>
            </a:r>
            <a:r>
              <a:rPr lang="en-US" sz="2499" b="1" dirty="0" err="1">
                <a:solidFill>
                  <a:srgbClr val="000000"/>
                </a:solidFill>
                <a:latin typeface="Poppins Bold"/>
                <a:ea typeface="Poppins Bold"/>
                <a:cs typeface="Poppins Bold"/>
                <a:sym typeface="Poppins Bold"/>
              </a:rPr>
              <a:t>lambat</a:t>
            </a:r>
            <a:r>
              <a:rPr lang="en-US" sz="2499" b="1" dirty="0">
                <a:solidFill>
                  <a:srgbClr val="000000"/>
                </a:solidFill>
                <a:latin typeface="Poppins Bold"/>
                <a:ea typeface="Poppins Bold"/>
                <a:cs typeface="Poppins Bold"/>
                <a:sym typeface="Poppins Bold"/>
              </a:rPr>
              <a:t> 7 </a:t>
            </a:r>
            <a:r>
              <a:rPr lang="en-US" sz="2499" b="1" dirty="0" err="1">
                <a:solidFill>
                  <a:srgbClr val="000000"/>
                </a:solidFill>
                <a:latin typeface="Poppins Bold"/>
                <a:ea typeface="Poppins Bold"/>
                <a:cs typeface="Poppins Bold"/>
                <a:sym typeface="Poppins Bold"/>
              </a:rPr>
              <a:t>hari</a:t>
            </a:r>
            <a:r>
              <a:rPr lang="en-US" sz="2499" b="1" dirty="0">
                <a:solidFill>
                  <a:srgbClr val="000000"/>
                </a:solidFill>
                <a:latin typeface="Poppins Bold"/>
                <a:ea typeface="Poppins Bold"/>
                <a:cs typeface="Poppins Bold"/>
                <a:sym typeface="Poppins Bold"/>
              </a:rPr>
              <a:t> </a:t>
            </a:r>
            <a:r>
              <a:rPr lang="en-US" sz="2499" b="1" dirty="0" err="1">
                <a:solidFill>
                  <a:srgbClr val="000000"/>
                </a:solidFill>
                <a:latin typeface="Poppins Bold"/>
                <a:ea typeface="Poppins Bold"/>
                <a:cs typeface="Poppins Bold"/>
                <a:sym typeface="Poppins Bold"/>
              </a:rPr>
              <a:t>kerja</a:t>
            </a:r>
            <a:r>
              <a:rPr lang="en-US" sz="2499" b="1" dirty="0">
                <a:solidFill>
                  <a:srgbClr val="000000"/>
                </a:solidFill>
                <a:latin typeface="Poppins Bold"/>
                <a:ea typeface="Poppins Bold"/>
                <a:cs typeface="Poppins Bold"/>
                <a:sym typeface="Poppins Bold"/>
              </a:rPr>
              <a:t> </a:t>
            </a:r>
            <a:r>
              <a:rPr lang="en-US" sz="2499" b="1" dirty="0" err="1">
                <a:solidFill>
                  <a:srgbClr val="000000"/>
                </a:solidFill>
                <a:latin typeface="Poppins Bold"/>
                <a:ea typeface="Poppins Bold"/>
                <a:cs typeface="Poppins Bold"/>
                <a:sym typeface="Poppins Bold"/>
              </a:rPr>
              <a:t>setelah</a:t>
            </a:r>
            <a:r>
              <a:rPr lang="en-US" sz="2499" b="1" dirty="0">
                <a:solidFill>
                  <a:srgbClr val="000000"/>
                </a:solidFill>
                <a:latin typeface="Poppins Bold"/>
                <a:ea typeface="Poppins Bold"/>
                <a:cs typeface="Poppins Bold"/>
                <a:sym typeface="Poppins Bold"/>
              </a:rPr>
              <a:t> </a:t>
            </a:r>
            <a:r>
              <a:rPr lang="en-US" sz="2499" b="1" dirty="0" err="1">
                <a:solidFill>
                  <a:srgbClr val="000000"/>
                </a:solidFill>
                <a:latin typeface="Poppins Bold"/>
                <a:ea typeface="Poppins Bold"/>
                <a:cs typeface="Poppins Bold"/>
                <a:sym typeface="Poppins Bold"/>
              </a:rPr>
              <a:t>tanggal</a:t>
            </a:r>
            <a:r>
              <a:rPr lang="en-US" sz="2499" b="1" dirty="0">
                <a:solidFill>
                  <a:srgbClr val="000000"/>
                </a:solidFill>
                <a:latin typeface="Poppins Bold"/>
                <a:ea typeface="Poppins Bold"/>
                <a:cs typeface="Poppins Bold"/>
                <a:sym typeface="Poppins Bold"/>
              </a:rPr>
              <a:t> </a:t>
            </a:r>
            <a:r>
              <a:rPr lang="en-US" sz="2499" b="1" dirty="0" err="1">
                <a:solidFill>
                  <a:srgbClr val="000000"/>
                </a:solidFill>
                <a:latin typeface="Poppins Bold"/>
                <a:ea typeface="Poppins Bold"/>
                <a:cs typeface="Poppins Bold"/>
                <a:sym typeface="Poppins Bold"/>
              </a:rPr>
              <a:t>seharusnya</a:t>
            </a:r>
            <a:r>
              <a:rPr lang="en-US" sz="2499" b="1" dirty="0">
                <a:solidFill>
                  <a:srgbClr val="000000"/>
                </a:solidFill>
                <a:latin typeface="Poppins Bold"/>
                <a:ea typeface="Poppins Bold"/>
                <a:cs typeface="Poppins Bold"/>
                <a:sym typeface="Poppins Bold"/>
              </a:rPr>
              <a:t> </a:t>
            </a:r>
            <a:r>
              <a:rPr lang="en-US" sz="2499" b="1" dirty="0" err="1">
                <a:solidFill>
                  <a:srgbClr val="000000"/>
                </a:solidFill>
                <a:latin typeface="Poppins Bold"/>
                <a:ea typeface="Poppins Bold"/>
                <a:cs typeface="Poppins Bold"/>
                <a:sym typeface="Poppins Bold"/>
              </a:rPr>
              <a:t>diperiksa</a:t>
            </a:r>
            <a:endParaRPr lang="en-US" sz="2499" b="1" dirty="0">
              <a:solidFill>
                <a:srgbClr val="000000"/>
              </a:solidFill>
              <a:latin typeface="Poppins Bold"/>
              <a:ea typeface="Poppins Bold"/>
              <a:cs typeface="Poppins Bold"/>
              <a:sym typeface="Poppins Bold"/>
            </a:endParaRPr>
          </a:p>
        </p:txBody>
      </p:sp>
      <p:sp>
        <p:nvSpPr>
          <p:cNvPr id="30" name="TextBox 30"/>
          <p:cNvSpPr txBox="1"/>
          <p:nvPr/>
        </p:nvSpPr>
        <p:spPr>
          <a:xfrm>
            <a:off x="13095519" y="4151103"/>
            <a:ext cx="4163781" cy="1955676"/>
          </a:xfrm>
          <a:prstGeom prst="rect">
            <a:avLst/>
          </a:prstGeom>
        </p:spPr>
        <p:txBody>
          <a:bodyPr lIns="0" tIns="0" rIns="0" bIns="0" rtlCol="0" anchor="t">
            <a:spAutoFit/>
          </a:bodyPr>
          <a:lstStyle/>
          <a:p>
            <a:pPr algn="l">
              <a:lnSpc>
                <a:spcPts val="3568"/>
              </a:lnSpc>
            </a:pPr>
            <a:r>
              <a:rPr lang="en-US" sz="2499" b="1">
                <a:solidFill>
                  <a:srgbClr val="000000"/>
                </a:solidFill>
                <a:latin typeface="Poppins Bold"/>
                <a:ea typeface="Poppins Bold"/>
                <a:cs typeface="Poppins Bold"/>
                <a:sym typeface="Poppins Bold"/>
              </a:rPr>
              <a:t>Jarak waktu antara tanggal surat panggilan dengan tanggal pemeriksaan paling lambat 7 hari kerja</a:t>
            </a:r>
          </a:p>
        </p:txBody>
      </p:sp>
      <p:sp>
        <p:nvSpPr>
          <p:cNvPr id="31" name="TextBox 31"/>
          <p:cNvSpPr txBox="1"/>
          <p:nvPr/>
        </p:nvSpPr>
        <p:spPr>
          <a:xfrm>
            <a:off x="867970" y="4624352"/>
            <a:ext cx="3814895" cy="2764830"/>
          </a:xfrm>
          <a:prstGeom prst="rect">
            <a:avLst/>
          </a:prstGeom>
        </p:spPr>
        <p:txBody>
          <a:bodyPr lIns="0" tIns="0" rIns="0" bIns="0" rtlCol="0" anchor="t">
            <a:spAutoFit/>
          </a:bodyPr>
          <a:lstStyle/>
          <a:p>
            <a:pPr algn="ctr">
              <a:lnSpc>
                <a:spcPts val="4198"/>
              </a:lnSpc>
            </a:pPr>
            <a:r>
              <a:rPr lang="en-US" sz="2499" b="1">
                <a:solidFill>
                  <a:srgbClr val="000000"/>
                </a:solidFill>
                <a:latin typeface="Poppins Bold"/>
                <a:ea typeface="Poppins Bold"/>
                <a:cs typeface="Poppins Bold"/>
                <a:sym typeface="Poppins Bold"/>
              </a:rPr>
              <a:t>Apabila pemanggilan kedua tidak hadir, maka dijatuhkan hukdis dengan barang bukti dan keterangan yang ada</a:t>
            </a:r>
          </a:p>
        </p:txBody>
      </p:sp>
      <p:grpSp>
        <p:nvGrpSpPr>
          <p:cNvPr id="32" name="Group 32"/>
          <p:cNvGrpSpPr/>
          <p:nvPr/>
        </p:nvGrpSpPr>
        <p:grpSpPr>
          <a:xfrm rot="1911144">
            <a:off x="17191728" y="-2128372"/>
            <a:ext cx="4846787" cy="4256744"/>
            <a:chOff x="0" y="0"/>
            <a:chExt cx="6462383" cy="5675659"/>
          </a:xfrm>
        </p:grpSpPr>
        <p:sp>
          <p:nvSpPr>
            <p:cNvPr id="33" name="Freeform 33"/>
            <p:cNvSpPr/>
            <p:nvPr/>
          </p:nvSpPr>
          <p:spPr>
            <a:xfrm>
              <a:off x="0" y="0"/>
              <a:ext cx="6462395" cy="5675630"/>
            </a:xfrm>
            <a:custGeom>
              <a:avLst/>
              <a:gdLst/>
              <a:ahLst/>
              <a:cxnLst/>
              <a:rect l="l" t="t" r="r" b="b"/>
              <a:pathLst>
                <a:path w="6462395" h="5675630">
                  <a:moveTo>
                    <a:pt x="0" y="0"/>
                  </a:moveTo>
                  <a:lnTo>
                    <a:pt x="6462395" y="0"/>
                  </a:lnTo>
                  <a:lnTo>
                    <a:pt x="6462395" y="5675630"/>
                  </a:lnTo>
                  <a:lnTo>
                    <a:pt x="0" y="5675630"/>
                  </a:lnTo>
                  <a:lnTo>
                    <a:pt x="0" y="0"/>
                  </a:lnTo>
                  <a:close/>
                </a:path>
              </a:pathLst>
            </a:custGeom>
            <a:blipFill>
              <a:blip r:embed="rId11"/>
              <a:stretch>
                <a:fillRect/>
              </a:stretch>
            </a:blipFill>
          </p:spPr>
        </p:sp>
      </p:grpSp>
      <p:grpSp>
        <p:nvGrpSpPr>
          <p:cNvPr id="34" name="Group 34"/>
          <p:cNvGrpSpPr/>
          <p:nvPr/>
        </p:nvGrpSpPr>
        <p:grpSpPr>
          <a:xfrm>
            <a:off x="15652995" y="9258300"/>
            <a:ext cx="2457301" cy="934798"/>
            <a:chOff x="0" y="0"/>
            <a:chExt cx="3276401" cy="1246397"/>
          </a:xfrm>
        </p:grpSpPr>
        <p:sp>
          <p:nvSpPr>
            <p:cNvPr id="35" name="Freeform 35"/>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2"/>
              <a:stretch>
                <a:fillRect t="-60" r="-1" b="-62"/>
              </a:stretch>
            </a:blip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637556" y="2222346"/>
            <a:ext cx="5163135" cy="6771325"/>
            <a:chOff x="0" y="0"/>
            <a:chExt cx="6884180" cy="9028433"/>
          </a:xfrm>
        </p:grpSpPr>
        <p:sp>
          <p:nvSpPr>
            <p:cNvPr id="3" name="Freeform 3"/>
            <p:cNvSpPr/>
            <p:nvPr/>
          </p:nvSpPr>
          <p:spPr>
            <a:xfrm>
              <a:off x="0" y="0"/>
              <a:ext cx="6884162" cy="9028430"/>
            </a:xfrm>
            <a:custGeom>
              <a:avLst/>
              <a:gdLst/>
              <a:ahLst/>
              <a:cxnLst/>
              <a:rect l="l" t="t" r="r" b="b"/>
              <a:pathLst>
                <a:path w="6884162" h="9028430">
                  <a:moveTo>
                    <a:pt x="0" y="0"/>
                  </a:moveTo>
                  <a:lnTo>
                    <a:pt x="6884162" y="0"/>
                  </a:lnTo>
                  <a:lnTo>
                    <a:pt x="6884162" y="9028430"/>
                  </a:lnTo>
                  <a:lnTo>
                    <a:pt x="0" y="9028430"/>
                  </a:lnTo>
                  <a:lnTo>
                    <a:pt x="0" y="0"/>
                  </a:lnTo>
                  <a:close/>
                </a:path>
              </a:pathLst>
            </a:custGeom>
            <a:blipFill>
              <a:blip r:embed="rId3"/>
              <a:stretch>
                <a:fillRect t="-31" b="-31"/>
              </a:stretch>
            </a:blipFill>
          </p:spPr>
        </p:sp>
      </p:grpSp>
      <p:grpSp>
        <p:nvGrpSpPr>
          <p:cNvPr id="4" name="Group 4"/>
          <p:cNvGrpSpPr/>
          <p:nvPr/>
        </p:nvGrpSpPr>
        <p:grpSpPr>
          <a:xfrm rot="-10800000">
            <a:off x="5495964" y="2439746"/>
            <a:ext cx="853314" cy="144988"/>
            <a:chOff x="0" y="0"/>
            <a:chExt cx="1137752" cy="193317"/>
          </a:xfrm>
        </p:grpSpPr>
        <p:sp>
          <p:nvSpPr>
            <p:cNvPr id="5" name="Freeform 5"/>
            <p:cNvSpPr/>
            <p:nvPr/>
          </p:nvSpPr>
          <p:spPr>
            <a:xfrm>
              <a:off x="0" y="0"/>
              <a:ext cx="1137793" cy="193294"/>
            </a:xfrm>
            <a:custGeom>
              <a:avLst/>
              <a:gdLst/>
              <a:ahLst/>
              <a:cxnLst/>
              <a:rect l="l" t="t" r="r" b="b"/>
              <a:pathLst>
                <a:path w="1137793" h="193294">
                  <a:moveTo>
                    <a:pt x="0" y="0"/>
                  </a:moveTo>
                  <a:lnTo>
                    <a:pt x="1137793" y="0"/>
                  </a:lnTo>
                  <a:lnTo>
                    <a:pt x="1137793" y="193294"/>
                  </a:lnTo>
                  <a:lnTo>
                    <a:pt x="0" y="193294"/>
                  </a:lnTo>
                  <a:lnTo>
                    <a:pt x="0" y="0"/>
                  </a:lnTo>
                  <a:close/>
                </a:path>
              </a:pathLst>
            </a:custGeom>
            <a:blipFill>
              <a:blip r:embed="rId4"/>
              <a:stretch>
                <a:fillRect l="-39711" r="-39708" b="-12"/>
              </a:stretch>
            </a:blipFill>
          </p:spPr>
        </p:sp>
      </p:grpSp>
      <p:grpSp>
        <p:nvGrpSpPr>
          <p:cNvPr id="6" name="Group 6"/>
          <p:cNvGrpSpPr/>
          <p:nvPr/>
        </p:nvGrpSpPr>
        <p:grpSpPr>
          <a:xfrm rot="-10800000">
            <a:off x="11618244" y="4344497"/>
            <a:ext cx="853314" cy="144988"/>
            <a:chOff x="0" y="0"/>
            <a:chExt cx="1137752" cy="193317"/>
          </a:xfrm>
        </p:grpSpPr>
        <p:sp>
          <p:nvSpPr>
            <p:cNvPr id="7" name="Freeform 7"/>
            <p:cNvSpPr/>
            <p:nvPr/>
          </p:nvSpPr>
          <p:spPr>
            <a:xfrm flipH="1">
              <a:off x="0" y="0"/>
              <a:ext cx="1137793" cy="193294"/>
            </a:xfrm>
            <a:custGeom>
              <a:avLst/>
              <a:gdLst/>
              <a:ahLst/>
              <a:cxnLst/>
              <a:rect l="l" t="t" r="r" b="b"/>
              <a:pathLst>
                <a:path w="1137793" h="193294">
                  <a:moveTo>
                    <a:pt x="1137793" y="0"/>
                  </a:moveTo>
                  <a:lnTo>
                    <a:pt x="0" y="0"/>
                  </a:lnTo>
                  <a:lnTo>
                    <a:pt x="0" y="193294"/>
                  </a:lnTo>
                  <a:lnTo>
                    <a:pt x="1137793" y="193294"/>
                  </a:lnTo>
                  <a:lnTo>
                    <a:pt x="1137793" y="0"/>
                  </a:lnTo>
                  <a:close/>
                </a:path>
              </a:pathLst>
            </a:custGeom>
            <a:blipFill>
              <a:blip r:embed="rId4"/>
              <a:stretch>
                <a:fillRect l="-39711" r="-39708" b="-12"/>
              </a:stretch>
            </a:blipFill>
          </p:spPr>
        </p:sp>
      </p:grpSp>
      <p:grpSp>
        <p:nvGrpSpPr>
          <p:cNvPr id="8" name="Group 8"/>
          <p:cNvGrpSpPr/>
          <p:nvPr/>
        </p:nvGrpSpPr>
        <p:grpSpPr>
          <a:xfrm rot="-10800000">
            <a:off x="12571315" y="6277396"/>
            <a:ext cx="853314" cy="144988"/>
            <a:chOff x="0" y="0"/>
            <a:chExt cx="1137752" cy="193317"/>
          </a:xfrm>
        </p:grpSpPr>
        <p:sp>
          <p:nvSpPr>
            <p:cNvPr id="9" name="Freeform 9"/>
            <p:cNvSpPr/>
            <p:nvPr/>
          </p:nvSpPr>
          <p:spPr>
            <a:xfrm flipH="1">
              <a:off x="0" y="0"/>
              <a:ext cx="1137793" cy="193294"/>
            </a:xfrm>
            <a:custGeom>
              <a:avLst/>
              <a:gdLst/>
              <a:ahLst/>
              <a:cxnLst/>
              <a:rect l="l" t="t" r="r" b="b"/>
              <a:pathLst>
                <a:path w="1137793" h="193294">
                  <a:moveTo>
                    <a:pt x="1137793" y="0"/>
                  </a:moveTo>
                  <a:lnTo>
                    <a:pt x="0" y="0"/>
                  </a:lnTo>
                  <a:lnTo>
                    <a:pt x="0" y="193294"/>
                  </a:lnTo>
                  <a:lnTo>
                    <a:pt x="1137793" y="193294"/>
                  </a:lnTo>
                  <a:lnTo>
                    <a:pt x="1137793" y="0"/>
                  </a:lnTo>
                  <a:close/>
                </a:path>
              </a:pathLst>
            </a:custGeom>
            <a:blipFill>
              <a:blip r:embed="rId4"/>
              <a:stretch>
                <a:fillRect l="-39711" r="-39708" b="-12"/>
              </a:stretch>
            </a:blipFill>
          </p:spPr>
        </p:sp>
      </p:grpSp>
      <p:grpSp>
        <p:nvGrpSpPr>
          <p:cNvPr id="10" name="Group 10"/>
          <p:cNvGrpSpPr/>
          <p:nvPr/>
        </p:nvGrpSpPr>
        <p:grpSpPr>
          <a:xfrm rot="-5400000">
            <a:off x="5951196" y="2856878"/>
            <a:ext cx="853314" cy="144988"/>
            <a:chOff x="0" y="0"/>
            <a:chExt cx="1137752" cy="193317"/>
          </a:xfrm>
        </p:grpSpPr>
        <p:sp>
          <p:nvSpPr>
            <p:cNvPr id="11" name="Freeform 11"/>
            <p:cNvSpPr/>
            <p:nvPr/>
          </p:nvSpPr>
          <p:spPr>
            <a:xfrm flipH="1">
              <a:off x="0" y="0"/>
              <a:ext cx="1137793" cy="193294"/>
            </a:xfrm>
            <a:custGeom>
              <a:avLst/>
              <a:gdLst/>
              <a:ahLst/>
              <a:cxnLst/>
              <a:rect l="l" t="t" r="r" b="b"/>
              <a:pathLst>
                <a:path w="1137793" h="193294">
                  <a:moveTo>
                    <a:pt x="1137793" y="0"/>
                  </a:moveTo>
                  <a:lnTo>
                    <a:pt x="0" y="0"/>
                  </a:lnTo>
                  <a:lnTo>
                    <a:pt x="0" y="193294"/>
                  </a:lnTo>
                  <a:lnTo>
                    <a:pt x="1137793" y="193294"/>
                  </a:lnTo>
                  <a:lnTo>
                    <a:pt x="1137793" y="0"/>
                  </a:lnTo>
                  <a:close/>
                </a:path>
              </a:pathLst>
            </a:custGeom>
            <a:blipFill>
              <a:blip r:embed="rId4"/>
              <a:stretch>
                <a:fillRect l="-39711" r="-39708" b="-12"/>
              </a:stretch>
            </a:blipFill>
          </p:spPr>
        </p:sp>
      </p:grpSp>
      <p:grpSp>
        <p:nvGrpSpPr>
          <p:cNvPr id="12" name="Group 12"/>
          <p:cNvGrpSpPr/>
          <p:nvPr/>
        </p:nvGrpSpPr>
        <p:grpSpPr>
          <a:xfrm rot="-5400000">
            <a:off x="11168623" y="4771154"/>
            <a:ext cx="853314" cy="144988"/>
            <a:chOff x="0" y="0"/>
            <a:chExt cx="1137752" cy="193317"/>
          </a:xfrm>
        </p:grpSpPr>
        <p:sp>
          <p:nvSpPr>
            <p:cNvPr id="13" name="Freeform 13"/>
            <p:cNvSpPr/>
            <p:nvPr/>
          </p:nvSpPr>
          <p:spPr>
            <a:xfrm flipH="1">
              <a:off x="0" y="0"/>
              <a:ext cx="1137793" cy="193294"/>
            </a:xfrm>
            <a:custGeom>
              <a:avLst/>
              <a:gdLst/>
              <a:ahLst/>
              <a:cxnLst/>
              <a:rect l="l" t="t" r="r" b="b"/>
              <a:pathLst>
                <a:path w="1137793" h="193294">
                  <a:moveTo>
                    <a:pt x="1137793" y="0"/>
                  </a:moveTo>
                  <a:lnTo>
                    <a:pt x="0" y="0"/>
                  </a:lnTo>
                  <a:lnTo>
                    <a:pt x="0" y="193294"/>
                  </a:lnTo>
                  <a:lnTo>
                    <a:pt x="1137793" y="193294"/>
                  </a:lnTo>
                  <a:lnTo>
                    <a:pt x="1137793" y="0"/>
                  </a:lnTo>
                  <a:close/>
                </a:path>
              </a:pathLst>
            </a:custGeom>
            <a:blipFill>
              <a:blip r:embed="rId4"/>
              <a:stretch>
                <a:fillRect l="-39711" r="-39708" b="-12"/>
              </a:stretch>
            </a:blipFill>
          </p:spPr>
        </p:sp>
      </p:grpSp>
      <p:grpSp>
        <p:nvGrpSpPr>
          <p:cNvPr id="14" name="Group 14"/>
          <p:cNvGrpSpPr/>
          <p:nvPr/>
        </p:nvGrpSpPr>
        <p:grpSpPr>
          <a:xfrm rot="-10800000">
            <a:off x="5406804" y="5243546"/>
            <a:ext cx="853314" cy="144988"/>
            <a:chOff x="0" y="0"/>
            <a:chExt cx="1137752" cy="193317"/>
          </a:xfrm>
        </p:grpSpPr>
        <p:sp>
          <p:nvSpPr>
            <p:cNvPr id="15" name="Freeform 15"/>
            <p:cNvSpPr/>
            <p:nvPr/>
          </p:nvSpPr>
          <p:spPr>
            <a:xfrm>
              <a:off x="0" y="0"/>
              <a:ext cx="1137793" cy="193294"/>
            </a:xfrm>
            <a:custGeom>
              <a:avLst/>
              <a:gdLst/>
              <a:ahLst/>
              <a:cxnLst/>
              <a:rect l="l" t="t" r="r" b="b"/>
              <a:pathLst>
                <a:path w="1137793" h="193294">
                  <a:moveTo>
                    <a:pt x="0" y="0"/>
                  </a:moveTo>
                  <a:lnTo>
                    <a:pt x="1137793" y="0"/>
                  </a:lnTo>
                  <a:lnTo>
                    <a:pt x="1137793" y="193294"/>
                  </a:lnTo>
                  <a:lnTo>
                    <a:pt x="0" y="193294"/>
                  </a:lnTo>
                  <a:lnTo>
                    <a:pt x="0" y="0"/>
                  </a:lnTo>
                  <a:close/>
                </a:path>
              </a:pathLst>
            </a:custGeom>
            <a:blipFill>
              <a:blip r:embed="rId4"/>
              <a:stretch>
                <a:fillRect l="-39711" r="-39708" b="-12"/>
              </a:stretch>
            </a:blipFill>
          </p:spPr>
        </p:sp>
      </p:grpSp>
      <p:grpSp>
        <p:nvGrpSpPr>
          <p:cNvPr id="16" name="Group 16"/>
          <p:cNvGrpSpPr/>
          <p:nvPr/>
        </p:nvGrpSpPr>
        <p:grpSpPr>
          <a:xfrm rot="5400000">
            <a:off x="7378337" y="6704053"/>
            <a:ext cx="853314" cy="144988"/>
            <a:chOff x="0" y="0"/>
            <a:chExt cx="1137752" cy="193317"/>
          </a:xfrm>
        </p:grpSpPr>
        <p:sp>
          <p:nvSpPr>
            <p:cNvPr id="17" name="Freeform 17"/>
            <p:cNvSpPr/>
            <p:nvPr/>
          </p:nvSpPr>
          <p:spPr>
            <a:xfrm>
              <a:off x="0" y="0"/>
              <a:ext cx="1137793" cy="193294"/>
            </a:xfrm>
            <a:custGeom>
              <a:avLst/>
              <a:gdLst/>
              <a:ahLst/>
              <a:cxnLst/>
              <a:rect l="l" t="t" r="r" b="b"/>
              <a:pathLst>
                <a:path w="1137793" h="193294">
                  <a:moveTo>
                    <a:pt x="0" y="0"/>
                  </a:moveTo>
                  <a:lnTo>
                    <a:pt x="1137793" y="0"/>
                  </a:lnTo>
                  <a:lnTo>
                    <a:pt x="1137793" y="193294"/>
                  </a:lnTo>
                  <a:lnTo>
                    <a:pt x="0" y="193294"/>
                  </a:lnTo>
                  <a:lnTo>
                    <a:pt x="0" y="0"/>
                  </a:lnTo>
                  <a:close/>
                </a:path>
              </a:pathLst>
            </a:custGeom>
            <a:blipFill>
              <a:blip r:embed="rId4"/>
              <a:stretch>
                <a:fillRect l="-39711" r="-39708" b="-12"/>
              </a:stretch>
            </a:blipFill>
          </p:spPr>
        </p:sp>
      </p:grpSp>
      <p:grpSp>
        <p:nvGrpSpPr>
          <p:cNvPr id="18" name="Group 18"/>
          <p:cNvGrpSpPr/>
          <p:nvPr/>
        </p:nvGrpSpPr>
        <p:grpSpPr>
          <a:xfrm rot="5400000">
            <a:off x="9413045" y="4344497"/>
            <a:ext cx="853314" cy="144988"/>
            <a:chOff x="0" y="0"/>
            <a:chExt cx="1137752" cy="193317"/>
          </a:xfrm>
        </p:grpSpPr>
        <p:sp>
          <p:nvSpPr>
            <p:cNvPr id="19" name="Freeform 19"/>
            <p:cNvSpPr/>
            <p:nvPr/>
          </p:nvSpPr>
          <p:spPr>
            <a:xfrm flipH="1">
              <a:off x="0" y="0"/>
              <a:ext cx="1137793" cy="193294"/>
            </a:xfrm>
            <a:custGeom>
              <a:avLst/>
              <a:gdLst/>
              <a:ahLst/>
              <a:cxnLst/>
              <a:rect l="l" t="t" r="r" b="b"/>
              <a:pathLst>
                <a:path w="1137793" h="193294">
                  <a:moveTo>
                    <a:pt x="1137793" y="0"/>
                  </a:moveTo>
                  <a:lnTo>
                    <a:pt x="0" y="0"/>
                  </a:lnTo>
                  <a:lnTo>
                    <a:pt x="0" y="193294"/>
                  </a:lnTo>
                  <a:lnTo>
                    <a:pt x="1137793" y="193294"/>
                  </a:lnTo>
                  <a:lnTo>
                    <a:pt x="1137793" y="0"/>
                  </a:lnTo>
                  <a:close/>
                </a:path>
              </a:pathLst>
            </a:custGeom>
            <a:blipFill>
              <a:blip r:embed="rId4"/>
              <a:stretch>
                <a:fillRect l="-39711" r="-39708" b="-12"/>
              </a:stretch>
            </a:blipFill>
          </p:spPr>
        </p:sp>
      </p:grpSp>
      <p:grpSp>
        <p:nvGrpSpPr>
          <p:cNvPr id="20" name="Group 20"/>
          <p:cNvGrpSpPr/>
          <p:nvPr/>
        </p:nvGrpSpPr>
        <p:grpSpPr>
          <a:xfrm rot="5400000">
            <a:off x="13024642" y="6704053"/>
            <a:ext cx="853314" cy="144988"/>
            <a:chOff x="0" y="0"/>
            <a:chExt cx="1137752" cy="193317"/>
          </a:xfrm>
        </p:grpSpPr>
        <p:sp>
          <p:nvSpPr>
            <p:cNvPr id="21" name="Freeform 21"/>
            <p:cNvSpPr/>
            <p:nvPr/>
          </p:nvSpPr>
          <p:spPr>
            <a:xfrm>
              <a:off x="0" y="0"/>
              <a:ext cx="1137793" cy="193294"/>
            </a:xfrm>
            <a:custGeom>
              <a:avLst/>
              <a:gdLst/>
              <a:ahLst/>
              <a:cxnLst/>
              <a:rect l="l" t="t" r="r" b="b"/>
              <a:pathLst>
                <a:path w="1137793" h="193294">
                  <a:moveTo>
                    <a:pt x="0" y="0"/>
                  </a:moveTo>
                  <a:lnTo>
                    <a:pt x="1137793" y="0"/>
                  </a:lnTo>
                  <a:lnTo>
                    <a:pt x="1137793" y="193294"/>
                  </a:lnTo>
                  <a:lnTo>
                    <a:pt x="0" y="193294"/>
                  </a:lnTo>
                  <a:lnTo>
                    <a:pt x="0" y="0"/>
                  </a:lnTo>
                  <a:close/>
                </a:path>
              </a:pathLst>
            </a:custGeom>
            <a:blipFill>
              <a:blip r:embed="rId4"/>
              <a:stretch>
                <a:fillRect l="-39711" r="-39708" b="-12"/>
              </a:stretch>
            </a:blipFill>
          </p:spPr>
        </p:sp>
      </p:grpSp>
      <p:grpSp>
        <p:nvGrpSpPr>
          <p:cNvPr id="22" name="Group 22"/>
          <p:cNvGrpSpPr/>
          <p:nvPr/>
        </p:nvGrpSpPr>
        <p:grpSpPr>
          <a:xfrm>
            <a:off x="5971916" y="3512757"/>
            <a:ext cx="956862" cy="904234"/>
            <a:chOff x="0" y="0"/>
            <a:chExt cx="1275816" cy="1205645"/>
          </a:xfrm>
        </p:grpSpPr>
        <p:sp>
          <p:nvSpPr>
            <p:cNvPr id="23" name="Freeform 23"/>
            <p:cNvSpPr/>
            <p:nvPr/>
          </p:nvSpPr>
          <p:spPr>
            <a:xfrm>
              <a:off x="0" y="0"/>
              <a:ext cx="1275842" cy="1205611"/>
            </a:xfrm>
            <a:custGeom>
              <a:avLst/>
              <a:gdLst/>
              <a:ahLst/>
              <a:cxnLst/>
              <a:rect l="l" t="t" r="r" b="b"/>
              <a:pathLst>
                <a:path w="1275842" h="1205611">
                  <a:moveTo>
                    <a:pt x="0" y="0"/>
                  </a:moveTo>
                  <a:lnTo>
                    <a:pt x="1275842" y="0"/>
                  </a:lnTo>
                  <a:lnTo>
                    <a:pt x="1275842" y="1205611"/>
                  </a:lnTo>
                  <a:lnTo>
                    <a:pt x="0" y="1205611"/>
                  </a:lnTo>
                  <a:lnTo>
                    <a:pt x="0" y="0"/>
                  </a:lnTo>
                  <a:close/>
                </a:path>
              </a:pathLst>
            </a:custGeom>
            <a:blipFill>
              <a:blip r:embed="rId5"/>
              <a:stretch>
                <a:fillRect t="-10" r="2" b="-13"/>
              </a:stretch>
            </a:blipFill>
          </p:spPr>
        </p:sp>
      </p:grpSp>
      <p:grpSp>
        <p:nvGrpSpPr>
          <p:cNvPr id="24" name="Group 24"/>
          <p:cNvGrpSpPr/>
          <p:nvPr/>
        </p:nvGrpSpPr>
        <p:grpSpPr>
          <a:xfrm>
            <a:off x="6305359" y="4806272"/>
            <a:ext cx="700782" cy="904234"/>
            <a:chOff x="0" y="0"/>
            <a:chExt cx="934376" cy="1205645"/>
          </a:xfrm>
        </p:grpSpPr>
        <p:sp>
          <p:nvSpPr>
            <p:cNvPr id="25" name="Freeform 25"/>
            <p:cNvSpPr/>
            <p:nvPr/>
          </p:nvSpPr>
          <p:spPr>
            <a:xfrm>
              <a:off x="0" y="0"/>
              <a:ext cx="934339" cy="1205611"/>
            </a:xfrm>
            <a:custGeom>
              <a:avLst/>
              <a:gdLst/>
              <a:ahLst/>
              <a:cxnLst/>
              <a:rect l="l" t="t" r="r" b="b"/>
              <a:pathLst>
                <a:path w="934339" h="1205611">
                  <a:moveTo>
                    <a:pt x="0" y="0"/>
                  </a:moveTo>
                  <a:lnTo>
                    <a:pt x="934339" y="0"/>
                  </a:lnTo>
                  <a:lnTo>
                    <a:pt x="934339" y="1205611"/>
                  </a:lnTo>
                  <a:lnTo>
                    <a:pt x="0" y="1205611"/>
                  </a:lnTo>
                  <a:lnTo>
                    <a:pt x="0" y="0"/>
                  </a:lnTo>
                  <a:close/>
                </a:path>
              </a:pathLst>
            </a:custGeom>
            <a:blipFill>
              <a:blip r:embed="rId6"/>
              <a:stretch>
                <a:fillRect t="-9" r="-3" b="-11"/>
              </a:stretch>
            </a:blipFill>
          </p:spPr>
        </p:sp>
      </p:grpSp>
      <p:grpSp>
        <p:nvGrpSpPr>
          <p:cNvPr id="26" name="Group 26"/>
          <p:cNvGrpSpPr/>
          <p:nvPr/>
        </p:nvGrpSpPr>
        <p:grpSpPr>
          <a:xfrm>
            <a:off x="7701685" y="5658811"/>
            <a:ext cx="911729" cy="763573"/>
            <a:chOff x="0" y="0"/>
            <a:chExt cx="1215639" cy="1018097"/>
          </a:xfrm>
        </p:grpSpPr>
        <p:sp>
          <p:nvSpPr>
            <p:cNvPr id="27" name="Freeform 27"/>
            <p:cNvSpPr/>
            <p:nvPr/>
          </p:nvSpPr>
          <p:spPr>
            <a:xfrm>
              <a:off x="0" y="0"/>
              <a:ext cx="1215644" cy="1018159"/>
            </a:xfrm>
            <a:custGeom>
              <a:avLst/>
              <a:gdLst/>
              <a:ahLst/>
              <a:cxnLst/>
              <a:rect l="l" t="t" r="r" b="b"/>
              <a:pathLst>
                <a:path w="1215644" h="1018159">
                  <a:moveTo>
                    <a:pt x="0" y="0"/>
                  </a:moveTo>
                  <a:lnTo>
                    <a:pt x="1215644" y="0"/>
                  </a:lnTo>
                  <a:lnTo>
                    <a:pt x="1215644" y="1018159"/>
                  </a:lnTo>
                  <a:lnTo>
                    <a:pt x="0" y="1018159"/>
                  </a:lnTo>
                  <a:lnTo>
                    <a:pt x="0" y="0"/>
                  </a:lnTo>
                  <a:close/>
                </a:path>
              </a:pathLst>
            </a:custGeom>
            <a:blipFill>
              <a:blip r:embed="rId7"/>
              <a:stretch>
                <a:fillRect t="-23" b="-17"/>
              </a:stretch>
            </a:blipFill>
          </p:spPr>
        </p:sp>
      </p:grpSp>
      <p:grpSp>
        <p:nvGrpSpPr>
          <p:cNvPr id="28" name="Group 28"/>
          <p:cNvGrpSpPr/>
          <p:nvPr/>
        </p:nvGrpSpPr>
        <p:grpSpPr>
          <a:xfrm>
            <a:off x="9393081" y="4754577"/>
            <a:ext cx="748254" cy="904234"/>
            <a:chOff x="0" y="0"/>
            <a:chExt cx="997672" cy="1205645"/>
          </a:xfrm>
        </p:grpSpPr>
        <p:sp>
          <p:nvSpPr>
            <p:cNvPr id="29" name="Freeform 29"/>
            <p:cNvSpPr/>
            <p:nvPr/>
          </p:nvSpPr>
          <p:spPr>
            <a:xfrm>
              <a:off x="0" y="0"/>
              <a:ext cx="997712" cy="1205611"/>
            </a:xfrm>
            <a:custGeom>
              <a:avLst/>
              <a:gdLst/>
              <a:ahLst/>
              <a:cxnLst/>
              <a:rect l="l" t="t" r="r" b="b"/>
              <a:pathLst>
                <a:path w="997712" h="1205611">
                  <a:moveTo>
                    <a:pt x="0" y="0"/>
                  </a:moveTo>
                  <a:lnTo>
                    <a:pt x="997712" y="0"/>
                  </a:lnTo>
                  <a:lnTo>
                    <a:pt x="997712" y="1205611"/>
                  </a:lnTo>
                  <a:lnTo>
                    <a:pt x="0" y="1205611"/>
                  </a:lnTo>
                  <a:lnTo>
                    <a:pt x="0" y="0"/>
                  </a:lnTo>
                  <a:close/>
                </a:path>
              </a:pathLst>
            </a:custGeom>
            <a:blipFill>
              <a:blip r:embed="rId8"/>
              <a:stretch>
                <a:fillRect t="-2" r="4" b="-5"/>
              </a:stretch>
            </a:blipFill>
          </p:spPr>
        </p:sp>
      </p:grpSp>
      <p:grpSp>
        <p:nvGrpSpPr>
          <p:cNvPr id="30" name="Group 30"/>
          <p:cNvGrpSpPr/>
          <p:nvPr/>
        </p:nvGrpSpPr>
        <p:grpSpPr>
          <a:xfrm>
            <a:off x="10708682" y="4933661"/>
            <a:ext cx="728293" cy="776846"/>
            <a:chOff x="0" y="0"/>
            <a:chExt cx="971057" cy="1035795"/>
          </a:xfrm>
        </p:grpSpPr>
        <p:sp>
          <p:nvSpPr>
            <p:cNvPr id="31" name="Freeform 31"/>
            <p:cNvSpPr/>
            <p:nvPr/>
          </p:nvSpPr>
          <p:spPr>
            <a:xfrm>
              <a:off x="0" y="0"/>
              <a:ext cx="971042" cy="1035812"/>
            </a:xfrm>
            <a:custGeom>
              <a:avLst/>
              <a:gdLst/>
              <a:ahLst/>
              <a:cxnLst/>
              <a:rect l="l" t="t" r="r" b="b"/>
              <a:pathLst>
                <a:path w="971042" h="1035812">
                  <a:moveTo>
                    <a:pt x="0" y="0"/>
                  </a:moveTo>
                  <a:lnTo>
                    <a:pt x="971042" y="0"/>
                  </a:lnTo>
                  <a:lnTo>
                    <a:pt x="971042" y="1035812"/>
                  </a:lnTo>
                  <a:lnTo>
                    <a:pt x="0" y="1035812"/>
                  </a:lnTo>
                  <a:lnTo>
                    <a:pt x="0" y="0"/>
                  </a:lnTo>
                  <a:close/>
                </a:path>
              </a:pathLst>
            </a:custGeom>
            <a:blipFill>
              <a:blip r:embed="rId9"/>
              <a:stretch>
                <a:fillRect r="-1" b="1"/>
              </a:stretch>
            </a:blipFill>
          </p:spPr>
        </p:sp>
      </p:grpSp>
      <p:grpSp>
        <p:nvGrpSpPr>
          <p:cNvPr id="32" name="Group 32"/>
          <p:cNvGrpSpPr/>
          <p:nvPr/>
        </p:nvGrpSpPr>
        <p:grpSpPr>
          <a:xfrm>
            <a:off x="11436975" y="6422384"/>
            <a:ext cx="835101" cy="780820"/>
            <a:chOff x="0" y="0"/>
            <a:chExt cx="1113468" cy="1041093"/>
          </a:xfrm>
        </p:grpSpPr>
        <p:sp>
          <p:nvSpPr>
            <p:cNvPr id="33" name="Freeform 33"/>
            <p:cNvSpPr/>
            <p:nvPr/>
          </p:nvSpPr>
          <p:spPr>
            <a:xfrm>
              <a:off x="0" y="0"/>
              <a:ext cx="1113409" cy="1041146"/>
            </a:xfrm>
            <a:custGeom>
              <a:avLst/>
              <a:gdLst/>
              <a:ahLst/>
              <a:cxnLst/>
              <a:rect l="l" t="t" r="r" b="b"/>
              <a:pathLst>
                <a:path w="1113409" h="1041146">
                  <a:moveTo>
                    <a:pt x="0" y="0"/>
                  </a:moveTo>
                  <a:lnTo>
                    <a:pt x="1113409" y="0"/>
                  </a:lnTo>
                  <a:lnTo>
                    <a:pt x="1113409" y="1041146"/>
                  </a:lnTo>
                  <a:lnTo>
                    <a:pt x="0" y="1041146"/>
                  </a:lnTo>
                  <a:lnTo>
                    <a:pt x="0" y="0"/>
                  </a:lnTo>
                  <a:close/>
                </a:path>
              </a:pathLst>
            </a:custGeom>
            <a:blipFill>
              <a:blip r:embed="rId10"/>
              <a:stretch>
                <a:fillRect t="-19" r="-5" b="-14"/>
              </a:stretch>
            </a:blipFill>
          </p:spPr>
        </p:sp>
      </p:grpSp>
      <p:sp>
        <p:nvSpPr>
          <p:cNvPr id="34" name="TextBox 34"/>
          <p:cNvSpPr txBox="1"/>
          <p:nvPr/>
        </p:nvSpPr>
        <p:spPr>
          <a:xfrm>
            <a:off x="1108562" y="2637541"/>
            <a:ext cx="3955054" cy="1122045"/>
          </a:xfrm>
          <a:prstGeom prst="rect">
            <a:avLst/>
          </a:prstGeom>
        </p:spPr>
        <p:txBody>
          <a:bodyPr lIns="0" tIns="0" rIns="0" bIns="0" rtlCol="0" anchor="t">
            <a:spAutoFit/>
          </a:bodyPr>
          <a:lstStyle/>
          <a:p>
            <a:pPr algn="r">
              <a:lnSpc>
                <a:spcPts val="3238"/>
              </a:lnSpc>
            </a:pPr>
            <a:r>
              <a:rPr lang="en-US" sz="1799">
                <a:solidFill>
                  <a:srgbClr val="111111"/>
                </a:solidFill>
                <a:latin typeface="Poppins"/>
                <a:ea typeface="Poppins"/>
                <a:cs typeface="Poppins"/>
                <a:sym typeface="Poppins"/>
              </a:rPr>
              <a:t>Yang bersangkutan diperiksa oleh atasan langsung  baik secara online/offline </a:t>
            </a:r>
          </a:p>
        </p:txBody>
      </p:sp>
      <p:sp>
        <p:nvSpPr>
          <p:cNvPr id="35" name="TextBox 35"/>
          <p:cNvSpPr txBox="1"/>
          <p:nvPr/>
        </p:nvSpPr>
        <p:spPr>
          <a:xfrm>
            <a:off x="1108562" y="2269352"/>
            <a:ext cx="3955054" cy="399976"/>
          </a:xfrm>
          <a:prstGeom prst="rect">
            <a:avLst/>
          </a:prstGeom>
        </p:spPr>
        <p:txBody>
          <a:bodyPr lIns="0" tIns="0" rIns="0" bIns="0" rtlCol="0" anchor="t">
            <a:spAutoFit/>
          </a:bodyPr>
          <a:lstStyle/>
          <a:p>
            <a:pPr algn="r">
              <a:lnSpc>
                <a:spcPts val="2879"/>
              </a:lnSpc>
            </a:pPr>
            <a:r>
              <a:rPr lang="en-US" sz="2000" b="1">
                <a:solidFill>
                  <a:srgbClr val="111111"/>
                </a:solidFill>
                <a:latin typeface="Poppins Bold"/>
                <a:ea typeface="Poppins Bold"/>
                <a:cs typeface="Poppins Bold"/>
                <a:sym typeface="Poppins Bold"/>
              </a:rPr>
              <a:t>Atasan Langsung</a:t>
            </a:r>
          </a:p>
        </p:txBody>
      </p:sp>
      <p:sp>
        <p:nvSpPr>
          <p:cNvPr id="36" name="TextBox 36"/>
          <p:cNvSpPr txBox="1"/>
          <p:nvPr/>
        </p:nvSpPr>
        <p:spPr>
          <a:xfrm>
            <a:off x="10433859" y="-337297"/>
            <a:ext cx="7462780" cy="1664970"/>
          </a:xfrm>
          <a:prstGeom prst="rect">
            <a:avLst/>
          </a:prstGeom>
        </p:spPr>
        <p:txBody>
          <a:bodyPr lIns="0" tIns="0" rIns="0" bIns="0" rtlCol="0" anchor="t">
            <a:spAutoFit/>
          </a:bodyPr>
          <a:lstStyle/>
          <a:p>
            <a:pPr algn="ctr">
              <a:lnSpc>
                <a:spcPts val="13440"/>
              </a:lnSpc>
            </a:pPr>
            <a:r>
              <a:rPr lang="en-US" sz="8000" b="1">
                <a:solidFill>
                  <a:srgbClr val="000000"/>
                </a:solidFill>
                <a:latin typeface="Poppins Bold"/>
                <a:ea typeface="Poppins Bold"/>
                <a:cs typeface="Poppins Bold"/>
                <a:sym typeface="Poppins Bold"/>
              </a:rPr>
              <a:t>Pemeriksaan</a:t>
            </a:r>
          </a:p>
        </p:txBody>
      </p:sp>
      <p:sp>
        <p:nvSpPr>
          <p:cNvPr id="37" name="TextBox 37"/>
          <p:cNvSpPr txBox="1"/>
          <p:nvPr/>
        </p:nvSpPr>
        <p:spPr>
          <a:xfrm>
            <a:off x="12604786" y="4231620"/>
            <a:ext cx="3955054" cy="788670"/>
          </a:xfrm>
          <a:prstGeom prst="rect">
            <a:avLst/>
          </a:prstGeom>
        </p:spPr>
        <p:txBody>
          <a:bodyPr lIns="0" tIns="0" rIns="0" bIns="0" rtlCol="0" anchor="t">
            <a:spAutoFit/>
          </a:bodyPr>
          <a:lstStyle/>
          <a:p>
            <a:pPr algn="l">
              <a:lnSpc>
                <a:spcPts val="3238"/>
              </a:lnSpc>
            </a:pPr>
            <a:r>
              <a:rPr lang="en-US" sz="1799">
                <a:solidFill>
                  <a:srgbClr val="111111"/>
                </a:solidFill>
                <a:latin typeface="Poppins"/>
                <a:ea typeface="Poppins"/>
                <a:cs typeface="Poppins"/>
                <a:sym typeface="Poppins"/>
              </a:rPr>
              <a:t>Proses pemeriksaan dituangkan ke dalam BAP</a:t>
            </a:r>
          </a:p>
        </p:txBody>
      </p:sp>
      <p:sp>
        <p:nvSpPr>
          <p:cNvPr id="38" name="TextBox 38"/>
          <p:cNvSpPr txBox="1"/>
          <p:nvPr/>
        </p:nvSpPr>
        <p:spPr>
          <a:xfrm>
            <a:off x="12604786" y="3863431"/>
            <a:ext cx="3955054" cy="399976"/>
          </a:xfrm>
          <a:prstGeom prst="rect">
            <a:avLst/>
          </a:prstGeom>
        </p:spPr>
        <p:txBody>
          <a:bodyPr lIns="0" tIns="0" rIns="0" bIns="0" rtlCol="0" anchor="t">
            <a:spAutoFit/>
          </a:bodyPr>
          <a:lstStyle/>
          <a:p>
            <a:pPr algn="l">
              <a:lnSpc>
                <a:spcPts val="2879"/>
              </a:lnSpc>
            </a:pPr>
            <a:r>
              <a:rPr lang="en-US" sz="2000" b="1">
                <a:solidFill>
                  <a:srgbClr val="111111"/>
                </a:solidFill>
                <a:latin typeface="Poppins Bold"/>
                <a:ea typeface="Poppins Bold"/>
                <a:cs typeface="Poppins Bold"/>
                <a:sym typeface="Poppins Bold"/>
              </a:rPr>
              <a:t>Berita Acara Pemeriksaan</a:t>
            </a:r>
          </a:p>
        </p:txBody>
      </p:sp>
      <p:sp>
        <p:nvSpPr>
          <p:cNvPr id="39" name="TextBox 39"/>
          <p:cNvSpPr txBox="1"/>
          <p:nvPr/>
        </p:nvSpPr>
        <p:spPr>
          <a:xfrm>
            <a:off x="13378805" y="7638031"/>
            <a:ext cx="3955054" cy="2122170"/>
          </a:xfrm>
          <a:prstGeom prst="rect">
            <a:avLst/>
          </a:prstGeom>
        </p:spPr>
        <p:txBody>
          <a:bodyPr lIns="0" tIns="0" rIns="0" bIns="0" rtlCol="0" anchor="t">
            <a:spAutoFit/>
          </a:bodyPr>
          <a:lstStyle/>
          <a:p>
            <a:pPr algn="l">
              <a:lnSpc>
                <a:spcPts val="3238"/>
              </a:lnSpc>
            </a:pPr>
            <a:r>
              <a:rPr lang="en-US" sz="1799">
                <a:solidFill>
                  <a:srgbClr val="111111"/>
                </a:solidFill>
                <a:latin typeface="Poppins"/>
                <a:ea typeface="Poppins"/>
                <a:cs typeface="Poppins"/>
                <a:sym typeface="Poppins"/>
              </a:rPr>
              <a:t>Apabila penjatuhan HD adalah kewenangan atasan, maka bisa langsung dilakukan. Namun, bila tidak, akan disampaikan secara hirarki ke pejabat yang berwenang.</a:t>
            </a:r>
          </a:p>
        </p:txBody>
      </p:sp>
      <p:sp>
        <p:nvSpPr>
          <p:cNvPr id="40" name="TextBox 40"/>
          <p:cNvSpPr txBox="1"/>
          <p:nvPr/>
        </p:nvSpPr>
        <p:spPr>
          <a:xfrm>
            <a:off x="13378805" y="7269842"/>
            <a:ext cx="3955054" cy="399976"/>
          </a:xfrm>
          <a:prstGeom prst="rect">
            <a:avLst/>
          </a:prstGeom>
        </p:spPr>
        <p:txBody>
          <a:bodyPr lIns="0" tIns="0" rIns="0" bIns="0" rtlCol="0" anchor="t">
            <a:spAutoFit/>
          </a:bodyPr>
          <a:lstStyle/>
          <a:p>
            <a:pPr algn="l">
              <a:lnSpc>
                <a:spcPts val="2879"/>
              </a:lnSpc>
            </a:pPr>
            <a:r>
              <a:rPr lang="en-US" sz="2000" b="1">
                <a:solidFill>
                  <a:srgbClr val="111111"/>
                </a:solidFill>
                <a:latin typeface="Poppins Bold"/>
                <a:ea typeface="Poppins Bold"/>
                <a:cs typeface="Poppins Bold"/>
                <a:sym typeface="Poppins Bold"/>
              </a:rPr>
              <a:t>Penjatuhan Hukuman Disiplin</a:t>
            </a:r>
          </a:p>
        </p:txBody>
      </p:sp>
      <p:sp>
        <p:nvSpPr>
          <p:cNvPr id="41" name="TextBox 41"/>
          <p:cNvSpPr txBox="1"/>
          <p:nvPr/>
        </p:nvSpPr>
        <p:spPr>
          <a:xfrm>
            <a:off x="8089847" y="1970791"/>
            <a:ext cx="3955054" cy="1788795"/>
          </a:xfrm>
          <a:prstGeom prst="rect">
            <a:avLst/>
          </a:prstGeom>
        </p:spPr>
        <p:txBody>
          <a:bodyPr lIns="0" tIns="0" rIns="0" bIns="0" rtlCol="0" anchor="t">
            <a:spAutoFit/>
          </a:bodyPr>
          <a:lstStyle/>
          <a:p>
            <a:pPr algn="r">
              <a:lnSpc>
                <a:spcPts val="3238"/>
              </a:lnSpc>
            </a:pPr>
            <a:r>
              <a:rPr lang="en-US" sz="1799">
                <a:solidFill>
                  <a:srgbClr val="111111"/>
                </a:solidFill>
                <a:latin typeface="Poppins"/>
                <a:ea typeface="Poppins"/>
                <a:cs typeface="Poppins"/>
                <a:sym typeface="Poppins"/>
              </a:rPr>
              <a:t>Apabila melakukan pelanggaran disiplin berat </a:t>
            </a:r>
            <a:r>
              <a:rPr lang="en-US" sz="1799" b="1">
                <a:solidFill>
                  <a:srgbClr val="111111"/>
                </a:solidFill>
                <a:latin typeface="Poppins Bold"/>
                <a:ea typeface="Poppins Bold"/>
                <a:cs typeface="Poppins Bold"/>
                <a:sym typeface="Poppins Bold"/>
              </a:rPr>
              <a:t>wajib membentuk tim pemeriksa </a:t>
            </a:r>
            <a:r>
              <a:rPr lang="en-US" sz="1799">
                <a:solidFill>
                  <a:srgbClr val="111111"/>
                </a:solidFill>
                <a:latin typeface="Poppins"/>
                <a:ea typeface="Poppins"/>
                <a:cs typeface="Poppins"/>
                <a:sym typeface="Poppins"/>
              </a:rPr>
              <a:t>(atasan langsung, unsur pengawasan, dan kepegawaian)</a:t>
            </a:r>
          </a:p>
        </p:txBody>
      </p:sp>
      <p:sp>
        <p:nvSpPr>
          <p:cNvPr id="42" name="TextBox 42"/>
          <p:cNvSpPr txBox="1"/>
          <p:nvPr/>
        </p:nvSpPr>
        <p:spPr>
          <a:xfrm>
            <a:off x="8089847" y="1602602"/>
            <a:ext cx="3955054" cy="399976"/>
          </a:xfrm>
          <a:prstGeom prst="rect">
            <a:avLst/>
          </a:prstGeom>
        </p:spPr>
        <p:txBody>
          <a:bodyPr lIns="0" tIns="0" rIns="0" bIns="0" rtlCol="0" anchor="t">
            <a:spAutoFit/>
          </a:bodyPr>
          <a:lstStyle/>
          <a:p>
            <a:pPr algn="r">
              <a:lnSpc>
                <a:spcPts val="2879"/>
              </a:lnSpc>
            </a:pPr>
            <a:r>
              <a:rPr lang="en-US" sz="2000" b="1">
                <a:solidFill>
                  <a:srgbClr val="111111"/>
                </a:solidFill>
                <a:latin typeface="Poppins Bold"/>
                <a:ea typeface="Poppins Bold"/>
                <a:cs typeface="Poppins Bold"/>
                <a:sym typeface="Poppins Bold"/>
              </a:rPr>
              <a:t>Tim Pemeriksa (berat)</a:t>
            </a:r>
          </a:p>
        </p:txBody>
      </p:sp>
      <p:sp>
        <p:nvSpPr>
          <p:cNvPr id="43" name="TextBox 43"/>
          <p:cNvSpPr txBox="1"/>
          <p:nvPr/>
        </p:nvSpPr>
        <p:spPr>
          <a:xfrm>
            <a:off x="5724158" y="7536375"/>
            <a:ext cx="3955054" cy="1788795"/>
          </a:xfrm>
          <a:prstGeom prst="rect">
            <a:avLst/>
          </a:prstGeom>
        </p:spPr>
        <p:txBody>
          <a:bodyPr lIns="0" tIns="0" rIns="0" bIns="0" rtlCol="0" anchor="t">
            <a:spAutoFit/>
          </a:bodyPr>
          <a:lstStyle/>
          <a:p>
            <a:pPr algn="r">
              <a:lnSpc>
                <a:spcPts val="3238"/>
              </a:lnSpc>
            </a:pPr>
            <a:r>
              <a:rPr lang="en-US" sz="1799">
                <a:solidFill>
                  <a:srgbClr val="111111"/>
                </a:solidFill>
                <a:latin typeface="Poppins"/>
                <a:ea typeface="Poppins"/>
                <a:cs typeface="Poppins"/>
                <a:sym typeface="Poppins"/>
              </a:rPr>
              <a:t>Apabila melakukan pelanggaran disiplin sedang </a:t>
            </a:r>
            <a:r>
              <a:rPr lang="en-US" sz="1799" b="1">
                <a:solidFill>
                  <a:srgbClr val="111111"/>
                </a:solidFill>
                <a:latin typeface="Poppins Bold"/>
                <a:ea typeface="Poppins Bold"/>
                <a:cs typeface="Poppins Bold"/>
                <a:sym typeface="Poppins Bold"/>
              </a:rPr>
              <a:t>dapat membentuk tim pemeriksa </a:t>
            </a:r>
            <a:r>
              <a:rPr lang="en-US" sz="1799">
                <a:solidFill>
                  <a:srgbClr val="111111"/>
                </a:solidFill>
                <a:latin typeface="Poppins"/>
                <a:ea typeface="Poppins"/>
                <a:cs typeface="Poppins"/>
                <a:sym typeface="Poppins"/>
              </a:rPr>
              <a:t>(atasan langsung, unsur pengawasan, dan kepegawaian)</a:t>
            </a:r>
          </a:p>
        </p:txBody>
      </p:sp>
      <p:sp>
        <p:nvSpPr>
          <p:cNvPr id="44" name="TextBox 44"/>
          <p:cNvSpPr txBox="1"/>
          <p:nvPr/>
        </p:nvSpPr>
        <p:spPr>
          <a:xfrm>
            <a:off x="5724158" y="7168186"/>
            <a:ext cx="3955054" cy="399976"/>
          </a:xfrm>
          <a:prstGeom prst="rect">
            <a:avLst/>
          </a:prstGeom>
        </p:spPr>
        <p:txBody>
          <a:bodyPr lIns="0" tIns="0" rIns="0" bIns="0" rtlCol="0" anchor="t">
            <a:spAutoFit/>
          </a:bodyPr>
          <a:lstStyle/>
          <a:p>
            <a:pPr algn="r">
              <a:lnSpc>
                <a:spcPts val="2879"/>
              </a:lnSpc>
            </a:pPr>
            <a:r>
              <a:rPr lang="en-US" sz="2000" b="1">
                <a:solidFill>
                  <a:srgbClr val="111111"/>
                </a:solidFill>
                <a:latin typeface="Poppins Bold"/>
                <a:ea typeface="Poppins Bold"/>
                <a:cs typeface="Poppins Bold"/>
                <a:sym typeface="Poppins Bold"/>
              </a:rPr>
              <a:t>Tim Pemeriksa (sedang)</a:t>
            </a:r>
          </a:p>
        </p:txBody>
      </p:sp>
      <p:sp>
        <p:nvSpPr>
          <p:cNvPr id="45" name="TextBox 45"/>
          <p:cNvSpPr txBox="1"/>
          <p:nvPr/>
        </p:nvSpPr>
        <p:spPr>
          <a:xfrm>
            <a:off x="1270775" y="4774486"/>
            <a:ext cx="3955054" cy="1954502"/>
          </a:xfrm>
          <a:prstGeom prst="rect">
            <a:avLst/>
          </a:prstGeom>
        </p:spPr>
        <p:txBody>
          <a:bodyPr lIns="0" tIns="0" rIns="0" bIns="0" rtlCol="0" anchor="t">
            <a:spAutoFit/>
          </a:bodyPr>
          <a:lstStyle/>
          <a:p>
            <a:pPr algn="r">
              <a:lnSpc>
                <a:spcPts val="3238"/>
              </a:lnSpc>
            </a:pPr>
            <a:r>
              <a:rPr lang="en-US" sz="1799">
                <a:solidFill>
                  <a:srgbClr val="111111"/>
                </a:solidFill>
                <a:latin typeface="Poppins"/>
                <a:ea typeface="Poppins"/>
                <a:cs typeface="Poppins"/>
                <a:sym typeface="Poppins"/>
              </a:rPr>
              <a:t>PNS yang diduga melanggar dengan ancaman HD berat dpt  dibebaskan sementara daritugas jabatannya</a:t>
            </a:r>
          </a:p>
          <a:p>
            <a:pPr algn="r">
              <a:lnSpc>
                <a:spcPts val="2520"/>
              </a:lnSpc>
            </a:pPr>
            <a:endParaRPr lang="en-US" sz="1799">
              <a:solidFill>
                <a:srgbClr val="111111"/>
              </a:solidFill>
              <a:latin typeface="Poppins"/>
              <a:ea typeface="Poppins"/>
              <a:cs typeface="Poppins"/>
              <a:sym typeface="Poppins"/>
            </a:endParaRPr>
          </a:p>
        </p:txBody>
      </p:sp>
      <p:sp>
        <p:nvSpPr>
          <p:cNvPr id="46" name="TextBox 46"/>
          <p:cNvSpPr txBox="1"/>
          <p:nvPr/>
        </p:nvSpPr>
        <p:spPr>
          <a:xfrm>
            <a:off x="1270775" y="4406297"/>
            <a:ext cx="3955054" cy="399976"/>
          </a:xfrm>
          <a:prstGeom prst="rect">
            <a:avLst/>
          </a:prstGeom>
        </p:spPr>
        <p:txBody>
          <a:bodyPr lIns="0" tIns="0" rIns="0" bIns="0" rtlCol="0" anchor="t">
            <a:spAutoFit/>
          </a:bodyPr>
          <a:lstStyle/>
          <a:p>
            <a:pPr algn="r">
              <a:lnSpc>
                <a:spcPts val="2879"/>
              </a:lnSpc>
            </a:pPr>
            <a:r>
              <a:rPr lang="en-US" sz="2000" b="1">
                <a:solidFill>
                  <a:srgbClr val="111111"/>
                </a:solidFill>
                <a:latin typeface="Poppins Bold"/>
                <a:ea typeface="Poppins Bold"/>
                <a:cs typeface="Poppins Bold"/>
                <a:sym typeface="Poppins Bold"/>
              </a:rPr>
              <a:t>Pembebasan dari Jabatan</a:t>
            </a:r>
          </a:p>
        </p:txBody>
      </p:sp>
      <p:grpSp>
        <p:nvGrpSpPr>
          <p:cNvPr id="47" name="Group 47"/>
          <p:cNvGrpSpPr/>
          <p:nvPr/>
        </p:nvGrpSpPr>
        <p:grpSpPr>
          <a:xfrm rot="1911144">
            <a:off x="17451464" y="548996"/>
            <a:ext cx="4846787" cy="4256744"/>
            <a:chOff x="0" y="0"/>
            <a:chExt cx="6462383" cy="5675659"/>
          </a:xfrm>
        </p:grpSpPr>
        <p:sp>
          <p:nvSpPr>
            <p:cNvPr id="48" name="Freeform 48"/>
            <p:cNvSpPr/>
            <p:nvPr/>
          </p:nvSpPr>
          <p:spPr>
            <a:xfrm>
              <a:off x="0" y="0"/>
              <a:ext cx="6462395" cy="5675630"/>
            </a:xfrm>
            <a:custGeom>
              <a:avLst/>
              <a:gdLst/>
              <a:ahLst/>
              <a:cxnLst/>
              <a:rect l="l" t="t" r="r" b="b"/>
              <a:pathLst>
                <a:path w="6462395" h="5675630">
                  <a:moveTo>
                    <a:pt x="0" y="0"/>
                  </a:moveTo>
                  <a:lnTo>
                    <a:pt x="6462395" y="0"/>
                  </a:lnTo>
                  <a:lnTo>
                    <a:pt x="6462395" y="5675630"/>
                  </a:lnTo>
                  <a:lnTo>
                    <a:pt x="0" y="5675630"/>
                  </a:lnTo>
                  <a:lnTo>
                    <a:pt x="0" y="0"/>
                  </a:lnTo>
                  <a:close/>
                </a:path>
              </a:pathLst>
            </a:custGeom>
            <a:blipFill>
              <a:blip r:embed="rId11"/>
              <a:stretch>
                <a:fillRect/>
              </a:stretch>
            </a:blipFill>
          </p:spPr>
        </p:sp>
      </p:grpSp>
      <p:grpSp>
        <p:nvGrpSpPr>
          <p:cNvPr id="49" name="Group 49"/>
          <p:cNvGrpSpPr/>
          <p:nvPr/>
        </p:nvGrpSpPr>
        <p:grpSpPr>
          <a:xfrm rot="-849259">
            <a:off x="-863957" y="7968169"/>
            <a:ext cx="3945038" cy="5424428"/>
            <a:chOff x="0" y="0"/>
            <a:chExt cx="5260051" cy="7232571"/>
          </a:xfrm>
        </p:grpSpPr>
        <p:sp>
          <p:nvSpPr>
            <p:cNvPr id="50" name="Freeform 50"/>
            <p:cNvSpPr/>
            <p:nvPr/>
          </p:nvSpPr>
          <p:spPr>
            <a:xfrm>
              <a:off x="0" y="0"/>
              <a:ext cx="5260086" cy="7232523"/>
            </a:xfrm>
            <a:custGeom>
              <a:avLst/>
              <a:gdLst/>
              <a:ahLst/>
              <a:cxnLst/>
              <a:rect l="l" t="t" r="r" b="b"/>
              <a:pathLst>
                <a:path w="5260086" h="7232523">
                  <a:moveTo>
                    <a:pt x="0" y="0"/>
                  </a:moveTo>
                  <a:lnTo>
                    <a:pt x="5260086" y="0"/>
                  </a:lnTo>
                  <a:lnTo>
                    <a:pt x="5260086" y="7232523"/>
                  </a:lnTo>
                  <a:lnTo>
                    <a:pt x="0" y="7232523"/>
                  </a:lnTo>
                  <a:lnTo>
                    <a:pt x="0" y="0"/>
                  </a:lnTo>
                  <a:close/>
                </a:path>
              </a:pathLst>
            </a:custGeom>
            <a:blipFill>
              <a:blip r:embed="rId12"/>
              <a:stretch>
                <a:fillRect t="-49" b="-50"/>
              </a:stretch>
            </a:blipFill>
          </p:spPr>
        </p:sp>
      </p:grpSp>
      <p:grpSp>
        <p:nvGrpSpPr>
          <p:cNvPr id="51" name="Group 51"/>
          <p:cNvGrpSpPr/>
          <p:nvPr/>
        </p:nvGrpSpPr>
        <p:grpSpPr>
          <a:xfrm>
            <a:off x="15652995" y="9258300"/>
            <a:ext cx="2457301" cy="934798"/>
            <a:chOff x="0" y="0"/>
            <a:chExt cx="3276401" cy="1246397"/>
          </a:xfrm>
        </p:grpSpPr>
        <p:sp>
          <p:nvSpPr>
            <p:cNvPr id="52" name="Freeform 52"/>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3"/>
              <a:stretch>
                <a:fillRect t="-60" r="-1" b="-62"/>
              </a:stretch>
            </a:blip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91463" y="1904334"/>
            <a:ext cx="8229600" cy="1179028"/>
            <a:chOff x="0" y="0"/>
            <a:chExt cx="10972800" cy="1572037"/>
          </a:xfrm>
        </p:grpSpPr>
        <p:sp>
          <p:nvSpPr>
            <p:cNvPr id="3" name="Freeform 3"/>
            <p:cNvSpPr/>
            <p:nvPr/>
          </p:nvSpPr>
          <p:spPr>
            <a:xfrm>
              <a:off x="0" y="0"/>
              <a:ext cx="10972800" cy="1572006"/>
            </a:xfrm>
            <a:custGeom>
              <a:avLst/>
              <a:gdLst/>
              <a:ahLst/>
              <a:cxnLst/>
              <a:rect l="l" t="t" r="r" b="b"/>
              <a:pathLst>
                <a:path w="10972800" h="1572006">
                  <a:moveTo>
                    <a:pt x="0" y="262001"/>
                  </a:moveTo>
                  <a:cubicBezTo>
                    <a:pt x="0" y="117348"/>
                    <a:pt x="117348" y="0"/>
                    <a:pt x="262001" y="0"/>
                  </a:cubicBezTo>
                  <a:lnTo>
                    <a:pt x="10710799" y="0"/>
                  </a:lnTo>
                  <a:cubicBezTo>
                    <a:pt x="10855452" y="0"/>
                    <a:pt x="10972800" y="117348"/>
                    <a:pt x="10972800" y="262001"/>
                  </a:cubicBezTo>
                  <a:lnTo>
                    <a:pt x="10972800" y="1310005"/>
                  </a:lnTo>
                  <a:cubicBezTo>
                    <a:pt x="10972800" y="1454658"/>
                    <a:pt x="10855452" y="1572006"/>
                    <a:pt x="10710799" y="1572006"/>
                  </a:cubicBezTo>
                  <a:lnTo>
                    <a:pt x="262001" y="1572006"/>
                  </a:lnTo>
                  <a:cubicBezTo>
                    <a:pt x="117348" y="1572006"/>
                    <a:pt x="0" y="1454785"/>
                    <a:pt x="0" y="1310005"/>
                  </a:cubicBezTo>
                  <a:close/>
                </a:path>
              </a:pathLst>
            </a:custGeom>
            <a:solidFill>
              <a:srgbClr val="F79646"/>
            </a:solidFill>
          </p:spPr>
        </p:sp>
      </p:grpSp>
      <p:sp>
        <p:nvSpPr>
          <p:cNvPr id="4" name="TextBox 4"/>
          <p:cNvSpPr txBox="1"/>
          <p:nvPr/>
        </p:nvSpPr>
        <p:spPr>
          <a:xfrm>
            <a:off x="8298214" y="1107100"/>
            <a:ext cx="8164146" cy="1714508"/>
          </a:xfrm>
          <a:prstGeom prst="rect">
            <a:avLst/>
          </a:prstGeom>
        </p:spPr>
        <p:txBody>
          <a:bodyPr lIns="0" tIns="0" rIns="0" bIns="0" rtlCol="0" anchor="t">
            <a:spAutoFit/>
          </a:bodyPr>
          <a:lstStyle/>
          <a:p>
            <a:pPr algn="l">
              <a:lnSpc>
                <a:spcPts val="14698"/>
              </a:lnSpc>
            </a:pPr>
            <a:r>
              <a:rPr lang="en-US" sz="6998" b="1">
                <a:solidFill>
                  <a:srgbClr val="122022"/>
                </a:solidFill>
                <a:latin typeface="Poppins Bold"/>
                <a:ea typeface="Poppins Bold"/>
                <a:cs typeface="Poppins Bold"/>
                <a:sym typeface="Poppins Bold"/>
              </a:rPr>
              <a:t>Hukuman Disiplin</a:t>
            </a:r>
          </a:p>
        </p:txBody>
      </p:sp>
      <p:grpSp>
        <p:nvGrpSpPr>
          <p:cNvPr id="5" name="Group 5"/>
          <p:cNvGrpSpPr/>
          <p:nvPr/>
        </p:nvGrpSpPr>
        <p:grpSpPr>
          <a:xfrm>
            <a:off x="2755376" y="3878356"/>
            <a:ext cx="1576087" cy="1576087"/>
            <a:chOff x="0" y="0"/>
            <a:chExt cx="2101449" cy="2101449"/>
          </a:xfrm>
        </p:grpSpPr>
        <p:sp>
          <p:nvSpPr>
            <p:cNvPr id="6" name="Freeform 6"/>
            <p:cNvSpPr/>
            <p:nvPr/>
          </p:nvSpPr>
          <p:spPr>
            <a:xfrm>
              <a:off x="0" y="0"/>
              <a:ext cx="2101469" cy="2101469"/>
            </a:xfrm>
            <a:custGeom>
              <a:avLst/>
              <a:gdLst/>
              <a:ahLst/>
              <a:cxnLst/>
              <a:rect l="l" t="t" r="r" b="b"/>
              <a:pathLst>
                <a:path w="2101469" h="2101469">
                  <a:moveTo>
                    <a:pt x="0" y="0"/>
                  </a:moveTo>
                  <a:lnTo>
                    <a:pt x="2101469" y="0"/>
                  </a:lnTo>
                  <a:lnTo>
                    <a:pt x="2101469" y="2101469"/>
                  </a:lnTo>
                  <a:lnTo>
                    <a:pt x="0" y="2101469"/>
                  </a:lnTo>
                  <a:lnTo>
                    <a:pt x="0" y="0"/>
                  </a:lnTo>
                  <a:close/>
                </a:path>
              </a:pathLst>
            </a:custGeom>
            <a:blipFill>
              <a:blip r:embed="rId3"/>
              <a:stretch>
                <a:fillRect/>
              </a:stretch>
            </a:blipFill>
          </p:spPr>
        </p:sp>
      </p:grpSp>
      <p:grpSp>
        <p:nvGrpSpPr>
          <p:cNvPr id="7" name="Group 7"/>
          <p:cNvGrpSpPr/>
          <p:nvPr/>
        </p:nvGrpSpPr>
        <p:grpSpPr>
          <a:xfrm>
            <a:off x="8408173" y="3874143"/>
            <a:ext cx="1471654" cy="1580300"/>
            <a:chOff x="0" y="0"/>
            <a:chExt cx="1962205" cy="2107067"/>
          </a:xfrm>
        </p:grpSpPr>
        <p:sp>
          <p:nvSpPr>
            <p:cNvPr id="8" name="Freeform 8"/>
            <p:cNvSpPr/>
            <p:nvPr/>
          </p:nvSpPr>
          <p:spPr>
            <a:xfrm>
              <a:off x="0" y="0"/>
              <a:ext cx="1962150" cy="2107057"/>
            </a:xfrm>
            <a:custGeom>
              <a:avLst/>
              <a:gdLst/>
              <a:ahLst/>
              <a:cxnLst/>
              <a:rect l="l" t="t" r="r" b="b"/>
              <a:pathLst>
                <a:path w="1962150" h="2107057">
                  <a:moveTo>
                    <a:pt x="0" y="0"/>
                  </a:moveTo>
                  <a:lnTo>
                    <a:pt x="1962150" y="0"/>
                  </a:lnTo>
                  <a:lnTo>
                    <a:pt x="1962150" y="2107057"/>
                  </a:lnTo>
                  <a:lnTo>
                    <a:pt x="0" y="2107057"/>
                  </a:lnTo>
                  <a:lnTo>
                    <a:pt x="0" y="0"/>
                  </a:lnTo>
                  <a:close/>
                </a:path>
              </a:pathLst>
            </a:custGeom>
            <a:blipFill>
              <a:blip r:embed="rId4"/>
              <a:stretch>
                <a:fillRect t="-11" r="-2" b="-12"/>
              </a:stretch>
            </a:blipFill>
          </p:spPr>
        </p:sp>
      </p:grpSp>
      <p:grpSp>
        <p:nvGrpSpPr>
          <p:cNvPr id="9" name="Group 9"/>
          <p:cNvGrpSpPr/>
          <p:nvPr/>
        </p:nvGrpSpPr>
        <p:grpSpPr>
          <a:xfrm>
            <a:off x="13959122" y="3878356"/>
            <a:ext cx="1578193" cy="1578193"/>
            <a:chOff x="0" y="0"/>
            <a:chExt cx="2104257" cy="2104257"/>
          </a:xfrm>
        </p:grpSpPr>
        <p:sp>
          <p:nvSpPr>
            <p:cNvPr id="10" name="Freeform 10"/>
            <p:cNvSpPr/>
            <p:nvPr/>
          </p:nvSpPr>
          <p:spPr>
            <a:xfrm>
              <a:off x="0" y="0"/>
              <a:ext cx="2104263" cy="2104263"/>
            </a:xfrm>
            <a:custGeom>
              <a:avLst/>
              <a:gdLst/>
              <a:ahLst/>
              <a:cxnLst/>
              <a:rect l="l" t="t" r="r" b="b"/>
              <a:pathLst>
                <a:path w="2104263" h="2104263">
                  <a:moveTo>
                    <a:pt x="0" y="0"/>
                  </a:moveTo>
                  <a:lnTo>
                    <a:pt x="2104263" y="0"/>
                  </a:lnTo>
                  <a:lnTo>
                    <a:pt x="2104263" y="2104263"/>
                  </a:lnTo>
                  <a:lnTo>
                    <a:pt x="0" y="2104263"/>
                  </a:lnTo>
                  <a:lnTo>
                    <a:pt x="0" y="0"/>
                  </a:lnTo>
                  <a:close/>
                </a:path>
              </a:pathLst>
            </a:custGeom>
            <a:blipFill>
              <a:blip r:embed="rId5"/>
              <a:stretch>
                <a:fillRect/>
              </a:stretch>
            </a:blipFill>
          </p:spPr>
        </p:sp>
      </p:grpSp>
      <p:sp>
        <p:nvSpPr>
          <p:cNvPr id="11" name="TextBox 11"/>
          <p:cNvSpPr txBox="1"/>
          <p:nvPr/>
        </p:nvSpPr>
        <p:spPr>
          <a:xfrm>
            <a:off x="1998077" y="6745431"/>
            <a:ext cx="3090685" cy="2463205"/>
          </a:xfrm>
          <a:prstGeom prst="rect">
            <a:avLst/>
          </a:prstGeom>
        </p:spPr>
        <p:txBody>
          <a:bodyPr lIns="0" tIns="0" rIns="0" bIns="0" rtlCol="0" anchor="t">
            <a:spAutoFit/>
          </a:bodyPr>
          <a:lstStyle/>
          <a:p>
            <a:pPr algn="ctr">
              <a:lnSpc>
                <a:spcPts val="3719"/>
              </a:lnSpc>
            </a:pPr>
            <a:r>
              <a:rPr lang="en-US" sz="2499">
                <a:solidFill>
                  <a:srgbClr val="122022"/>
                </a:solidFill>
                <a:latin typeface="Poppins"/>
                <a:ea typeface="Poppins"/>
                <a:cs typeface="Poppins"/>
                <a:sym typeface="Poppins"/>
              </a:rPr>
              <a:t>Penjatuhan hukuman disiplin ditetapkan dengan keputusan Pejabat yang Berwenang Menghukum</a:t>
            </a:r>
          </a:p>
        </p:txBody>
      </p:sp>
      <p:sp>
        <p:nvSpPr>
          <p:cNvPr id="12" name="TextBox 12"/>
          <p:cNvSpPr txBox="1"/>
          <p:nvPr/>
        </p:nvSpPr>
        <p:spPr>
          <a:xfrm>
            <a:off x="183780" y="1320566"/>
            <a:ext cx="7730844" cy="2423550"/>
          </a:xfrm>
          <a:prstGeom prst="rect">
            <a:avLst/>
          </a:prstGeom>
        </p:spPr>
        <p:txBody>
          <a:bodyPr lIns="0" tIns="0" rIns="0" bIns="0" rtlCol="0" anchor="t">
            <a:spAutoFit/>
          </a:bodyPr>
          <a:lstStyle/>
          <a:p>
            <a:pPr algn="r">
              <a:lnSpc>
                <a:spcPts val="9490"/>
              </a:lnSpc>
            </a:pPr>
            <a:r>
              <a:rPr lang="en-US" sz="6998" b="1">
                <a:solidFill>
                  <a:srgbClr val="122022"/>
                </a:solidFill>
                <a:latin typeface="Poppins Bold"/>
                <a:ea typeface="Poppins Bold"/>
                <a:cs typeface="Poppins Bold"/>
                <a:sym typeface="Poppins Bold"/>
              </a:rPr>
              <a:t>Penjatuhan dan Penyampaian</a:t>
            </a:r>
          </a:p>
        </p:txBody>
      </p:sp>
      <p:sp>
        <p:nvSpPr>
          <p:cNvPr id="13" name="TextBox 13"/>
          <p:cNvSpPr txBox="1"/>
          <p:nvPr/>
        </p:nvSpPr>
        <p:spPr>
          <a:xfrm>
            <a:off x="7597199" y="6745431"/>
            <a:ext cx="3090685" cy="2818016"/>
          </a:xfrm>
          <a:prstGeom prst="rect">
            <a:avLst/>
          </a:prstGeom>
        </p:spPr>
        <p:txBody>
          <a:bodyPr lIns="0" tIns="0" rIns="0" bIns="0" rtlCol="0" anchor="t">
            <a:spAutoFit/>
          </a:bodyPr>
          <a:lstStyle/>
          <a:p>
            <a:pPr algn="ctr">
              <a:lnSpc>
                <a:spcPts val="3719"/>
              </a:lnSpc>
            </a:pPr>
            <a:r>
              <a:rPr lang="en-US" sz="2499" dirty="0" err="1">
                <a:solidFill>
                  <a:srgbClr val="122022"/>
                </a:solidFill>
                <a:latin typeface="Poppins"/>
                <a:ea typeface="Poppins"/>
                <a:cs typeface="Poppins"/>
                <a:sym typeface="Poppins"/>
              </a:rPr>
              <a:t>Disampaikan</a:t>
            </a:r>
            <a:r>
              <a:rPr lang="en-US" sz="2499" dirty="0">
                <a:solidFill>
                  <a:srgbClr val="122022"/>
                </a:solidFill>
                <a:latin typeface="Poppins"/>
                <a:ea typeface="Poppins"/>
                <a:cs typeface="Poppins"/>
                <a:sym typeface="Poppins"/>
              </a:rPr>
              <a:t> paling </a:t>
            </a:r>
            <a:r>
              <a:rPr lang="en-US" sz="2499" dirty="0" err="1">
                <a:solidFill>
                  <a:srgbClr val="122022"/>
                </a:solidFill>
                <a:latin typeface="Poppins"/>
                <a:ea typeface="Poppins"/>
                <a:cs typeface="Poppins"/>
                <a:sym typeface="Poppins"/>
              </a:rPr>
              <a:t>lambat</a:t>
            </a:r>
            <a:r>
              <a:rPr lang="en-US" sz="2499" dirty="0">
                <a:solidFill>
                  <a:srgbClr val="122022"/>
                </a:solidFill>
                <a:latin typeface="Poppins"/>
                <a:ea typeface="Poppins"/>
                <a:cs typeface="Poppins"/>
                <a:sym typeface="Poppins"/>
              </a:rPr>
              <a:t> 14 </a:t>
            </a:r>
            <a:r>
              <a:rPr lang="en-US" sz="2499" dirty="0" err="1">
                <a:solidFill>
                  <a:srgbClr val="122022"/>
                </a:solidFill>
                <a:latin typeface="Poppins"/>
                <a:ea typeface="Poppins"/>
                <a:cs typeface="Poppins"/>
                <a:sym typeface="Poppins"/>
              </a:rPr>
              <a:t>hari</a:t>
            </a:r>
            <a:r>
              <a:rPr lang="en-US" sz="2499" dirty="0">
                <a:solidFill>
                  <a:srgbClr val="122022"/>
                </a:solidFill>
                <a:latin typeface="Poppins"/>
                <a:ea typeface="Poppins"/>
                <a:cs typeface="Poppins"/>
                <a:sym typeface="Poppins"/>
              </a:rPr>
              <a:t> </a:t>
            </a:r>
            <a:r>
              <a:rPr lang="en-US" sz="2499" dirty="0" err="1">
                <a:solidFill>
                  <a:srgbClr val="122022"/>
                </a:solidFill>
                <a:latin typeface="Poppins"/>
                <a:ea typeface="Poppins"/>
                <a:cs typeface="Poppins"/>
                <a:sym typeface="Poppins"/>
              </a:rPr>
              <a:t>sejak</a:t>
            </a:r>
            <a:r>
              <a:rPr lang="en-US" sz="2499" dirty="0">
                <a:solidFill>
                  <a:srgbClr val="122022"/>
                </a:solidFill>
                <a:latin typeface="Poppins"/>
                <a:ea typeface="Poppins"/>
                <a:cs typeface="Poppins"/>
                <a:sym typeface="Poppins"/>
              </a:rPr>
              <a:t> </a:t>
            </a:r>
            <a:r>
              <a:rPr lang="en-US" sz="2499" dirty="0" err="1">
                <a:solidFill>
                  <a:srgbClr val="122022"/>
                </a:solidFill>
                <a:latin typeface="Poppins"/>
                <a:ea typeface="Poppins"/>
                <a:cs typeface="Poppins"/>
                <a:sym typeface="Poppins"/>
              </a:rPr>
              <a:t>keputusan</a:t>
            </a:r>
            <a:r>
              <a:rPr lang="en-US" sz="2499" dirty="0">
                <a:solidFill>
                  <a:srgbClr val="122022"/>
                </a:solidFill>
                <a:latin typeface="Poppins"/>
                <a:ea typeface="Poppins"/>
                <a:cs typeface="Poppins"/>
                <a:sym typeface="Poppins"/>
              </a:rPr>
              <a:t> </a:t>
            </a:r>
            <a:r>
              <a:rPr lang="en-US" sz="2499" dirty="0" err="1">
                <a:solidFill>
                  <a:srgbClr val="122022"/>
                </a:solidFill>
                <a:latin typeface="Poppins"/>
                <a:ea typeface="Poppins"/>
                <a:cs typeface="Poppins"/>
                <a:sym typeface="Poppins"/>
              </a:rPr>
              <a:t>ditetapkan</a:t>
            </a:r>
            <a:r>
              <a:rPr lang="en-US" sz="2499" dirty="0">
                <a:solidFill>
                  <a:srgbClr val="122022"/>
                </a:solidFill>
                <a:latin typeface="Poppins"/>
                <a:ea typeface="Poppins"/>
                <a:cs typeface="Poppins"/>
                <a:sym typeface="Poppins"/>
              </a:rPr>
              <a:t>, </a:t>
            </a:r>
            <a:r>
              <a:rPr lang="en-US" sz="2499" dirty="0" err="1">
                <a:solidFill>
                  <a:srgbClr val="122022"/>
                </a:solidFill>
                <a:latin typeface="Poppins"/>
                <a:ea typeface="Poppins"/>
                <a:cs typeface="Poppins"/>
                <a:sym typeface="Poppins"/>
              </a:rPr>
              <a:t>berlaku</a:t>
            </a:r>
            <a:r>
              <a:rPr lang="en-US" sz="2499" dirty="0">
                <a:solidFill>
                  <a:srgbClr val="122022"/>
                </a:solidFill>
                <a:latin typeface="Poppins"/>
                <a:ea typeface="Poppins"/>
                <a:cs typeface="Poppins"/>
                <a:sym typeface="Poppins"/>
              </a:rPr>
              <a:t> di </a:t>
            </a:r>
            <a:r>
              <a:rPr lang="en-US" sz="2499" dirty="0" err="1">
                <a:solidFill>
                  <a:srgbClr val="122022"/>
                </a:solidFill>
                <a:latin typeface="Poppins"/>
                <a:ea typeface="Poppins"/>
                <a:cs typeface="Poppins"/>
                <a:sym typeface="Poppins"/>
              </a:rPr>
              <a:t>hari</a:t>
            </a:r>
            <a:r>
              <a:rPr lang="en-US" sz="2499" dirty="0">
                <a:solidFill>
                  <a:srgbClr val="122022"/>
                </a:solidFill>
                <a:latin typeface="Poppins"/>
                <a:ea typeface="Poppins"/>
                <a:cs typeface="Poppins"/>
                <a:sym typeface="Poppins"/>
              </a:rPr>
              <a:t> ke-15</a:t>
            </a:r>
          </a:p>
        </p:txBody>
      </p:sp>
      <p:sp>
        <p:nvSpPr>
          <p:cNvPr id="14" name="TextBox 14"/>
          <p:cNvSpPr txBox="1"/>
          <p:nvPr/>
        </p:nvSpPr>
        <p:spPr>
          <a:xfrm>
            <a:off x="13202876" y="6745431"/>
            <a:ext cx="3090685" cy="1682353"/>
          </a:xfrm>
          <a:prstGeom prst="rect">
            <a:avLst/>
          </a:prstGeom>
        </p:spPr>
        <p:txBody>
          <a:bodyPr lIns="0" tIns="0" rIns="0" bIns="0" rtlCol="0" anchor="t">
            <a:spAutoFit/>
          </a:bodyPr>
          <a:lstStyle/>
          <a:p>
            <a:pPr algn="ctr">
              <a:lnSpc>
                <a:spcPts val="3719"/>
              </a:lnSpc>
            </a:pPr>
            <a:r>
              <a:rPr lang="en-US" sz="2499">
                <a:solidFill>
                  <a:srgbClr val="122022"/>
                </a:solidFill>
                <a:latin typeface="Poppins"/>
                <a:ea typeface="Poppins"/>
                <a:cs typeface="Poppins"/>
                <a:sym typeface="Poppins"/>
              </a:rPr>
              <a:t>Saat yang bersangkutan tidak hadir, maka dikirim.</a:t>
            </a:r>
          </a:p>
        </p:txBody>
      </p:sp>
      <p:grpSp>
        <p:nvGrpSpPr>
          <p:cNvPr id="15" name="Group 15"/>
          <p:cNvGrpSpPr/>
          <p:nvPr/>
        </p:nvGrpSpPr>
        <p:grpSpPr>
          <a:xfrm>
            <a:off x="15652995" y="9258300"/>
            <a:ext cx="2457301" cy="934798"/>
            <a:chOff x="0" y="0"/>
            <a:chExt cx="3276401" cy="1246397"/>
          </a:xfrm>
        </p:grpSpPr>
        <p:sp>
          <p:nvSpPr>
            <p:cNvPr id="16" name="Freeform 16"/>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6"/>
              <a:stretch>
                <a:fillRect t="-60" r="-1" b="-62"/>
              </a:stretch>
            </a:blipFill>
          </p:spPr>
        </p:sp>
      </p:grpSp>
      <p:grpSp>
        <p:nvGrpSpPr>
          <p:cNvPr id="17" name="Group 17"/>
          <p:cNvGrpSpPr/>
          <p:nvPr/>
        </p:nvGrpSpPr>
        <p:grpSpPr>
          <a:xfrm>
            <a:off x="2660387" y="5677662"/>
            <a:ext cx="1766063" cy="939800"/>
            <a:chOff x="0" y="0"/>
            <a:chExt cx="2354751" cy="1253067"/>
          </a:xfrm>
        </p:grpSpPr>
        <p:sp>
          <p:nvSpPr>
            <p:cNvPr id="18" name="Freeform 18"/>
            <p:cNvSpPr/>
            <p:nvPr/>
          </p:nvSpPr>
          <p:spPr>
            <a:xfrm>
              <a:off x="16891" y="16891"/>
              <a:ext cx="2320925" cy="1219200"/>
            </a:xfrm>
            <a:custGeom>
              <a:avLst/>
              <a:gdLst/>
              <a:ahLst/>
              <a:cxnLst/>
              <a:rect l="l" t="t" r="r" b="b"/>
              <a:pathLst>
                <a:path w="2320925" h="1219200">
                  <a:moveTo>
                    <a:pt x="0" y="203200"/>
                  </a:moveTo>
                  <a:cubicBezTo>
                    <a:pt x="0" y="90932"/>
                    <a:pt x="92202" y="0"/>
                    <a:pt x="205867" y="0"/>
                  </a:cubicBezTo>
                  <a:lnTo>
                    <a:pt x="2115058" y="0"/>
                  </a:lnTo>
                  <a:cubicBezTo>
                    <a:pt x="2228723" y="0"/>
                    <a:pt x="2320925" y="90932"/>
                    <a:pt x="2320925" y="203200"/>
                  </a:cubicBezTo>
                  <a:lnTo>
                    <a:pt x="2320925" y="1016000"/>
                  </a:lnTo>
                  <a:cubicBezTo>
                    <a:pt x="2320925" y="1128268"/>
                    <a:pt x="2228723" y="1219200"/>
                    <a:pt x="2115058" y="1219200"/>
                  </a:cubicBezTo>
                  <a:lnTo>
                    <a:pt x="205867" y="1219200"/>
                  </a:lnTo>
                  <a:cubicBezTo>
                    <a:pt x="92202" y="1219200"/>
                    <a:pt x="0" y="1128268"/>
                    <a:pt x="0" y="1016000"/>
                  </a:cubicBezTo>
                  <a:close/>
                </a:path>
              </a:pathLst>
            </a:custGeom>
            <a:solidFill>
              <a:srgbClr val="1F497D"/>
            </a:solidFill>
          </p:spPr>
        </p:sp>
        <p:sp>
          <p:nvSpPr>
            <p:cNvPr id="19" name="Freeform 19"/>
            <p:cNvSpPr/>
            <p:nvPr/>
          </p:nvSpPr>
          <p:spPr>
            <a:xfrm>
              <a:off x="0" y="0"/>
              <a:ext cx="2354707" cy="1253109"/>
            </a:xfrm>
            <a:custGeom>
              <a:avLst/>
              <a:gdLst/>
              <a:ahLst/>
              <a:cxnLst/>
              <a:rect l="l" t="t" r="r" b="b"/>
              <a:pathLst>
                <a:path w="2354707" h="1253109">
                  <a:moveTo>
                    <a:pt x="0" y="220091"/>
                  </a:moveTo>
                  <a:cubicBezTo>
                    <a:pt x="0" y="98298"/>
                    <a:pt x="99949" y="0"/>
                    <a:pt x="222758" y="0"/>
                  </a:cubicBezTo>
                  <a:lnTo>
                    <a:pt x="2131949" y="0"/>
                  </a:lnTo>
                  <a:lnTo>
                    <a:pt x="2131949" y="16891"/>
                  </a:lnTo>
                  <a:lnTo>
                    <a:pt x="2131949" y="0"/>
                  </a:lnTo>
                  <a:cubicBezTo>
                    <a:pt x="2254758" y="0"/>
                    <a:pt x="2354707" y="98298"/>
                    <a:pt x="2354707" y="220091"/>
                  </a:cubicBezTo>
                  <a:lnTo>
                    <a:pt x="2337816" y="220091"/>
                  </a:lnTo>
                  <a:lnTo>
                    <a:pt x="2354707" y="220091"/>
                  </a:lnTo>
                  <a:lnTo>
                    <a:pt x="2354707" y="1032891"/>
                  </a:lnTo>
                  <a:lnTo>
                    <a:pt x="2337816" y="1032891"/>
                  </a:lnTo>
                  <a:lnTo>
                    <a:pt x="2354707" y="1032891"/>
                  </a:lnTo>
                  <a:cubicBezTo>
                    <a:pt x="2354707" y="1154684"/>
                    <a:pt x="2254758" y="1252982"/>
                    <a:pt x="2131949" y="1252982"/>
                  </a:cubicBezTo>
                  <a:lnTo>
                    <a:pt x="2131949" y="1236091"/>
                  </a:lnTo>
                  <a:lnTo>
                    <a:pt x="2131949" y="1252982"/>
                  </a:lnTo>
                  <a:lnTo>
                    <a:pt x="222758" y="1252982"/>
                  </a:lnTo>
                  <a:lnTo>
                    <a:pt x="222758" y="1236091"/>
                  </a:lnTo>
                  <a:lnTo>
                    <a:pt x="222758" y="1252982"/>
                  </a:lnTo>
                  <a:cubicBezTo>
                    <a:pt x="99949" y="1253109"/>
                    <a:pt x="0" y="1154684"/>
                    <a:pt x="0" y="1032891"/>
                  </a:cubicBezTo>
                  <a:lnTo>
                    <a:pt x="0" y="220091"/>
                  </a:lnTo>
                  <a:lnTo>
                    <a:pt x="16891" y="220091"/>
                  </a:lnTo>
                  <a:lnTo>
                    <a:pt x="0" y="220091"/>
                  </a:lnTo>
                  <a:moveTo>
                    <a:pt x="33909" y="220091"/>
                  </a:moveTo>
                  <a:lnTo>
                    <a:pt x="33909" y="1032891"/>
                  </a:lnTo>
                  <a:lnTo>
                    <a:pt x="16891" y="1032891"/>
                  </a:lnTo>
                  <a:lnTo>
                    <a:pt x="33909" y="1032891"/>
                  </a:lnTo>
                  <a:cubicBezTo>
                    <a:pt x="33909" y="1135634"/>
                    <a:pt x="118237" y="1219200"/>
                    <a:pt x="222758" y="1219200"/>
                  </a:cubicBezTo>
                  <a:lnTo>
                    <a:pt x="2131949" y="1219200"/>
                  </a:lnTo>
                  <a:cubicBezTo>
                    <a:pt x="2236470" y="1219200"/>
                    <a:pt x="2320798" y="1135634"/>
                    <a:pt x="2320798" y="1032891"/>
                  </a:cubicBezTo>
                  <a:lnTo>
                    <a:pt x="2320798" y="220091"/>
                  </a:lnTo>
                  <a:cubicBezTo>
                    <a:pt x="2320798" y="117475"/>
                    <a:pt x="2236470" y="33782"/>
                    <a:pt x="2131949" y="33782"/>
                  </a:cubicBezTo>
                  <a:lnTo>
                    <a:pt x="222758" y="33782"/>
                  </a:lnTo>
                  <a:lnTo>
                    <a:pt x="222758" y="16891"/>
                  </a:lnTo>
                  <a:lnTo>
                    <a:pt x="222758" y="33909"/>
                  </a:lnTo>
                  <a:cubicBezTo>
                    <a:pt x="118237" y="33909"/>
                    <a:pt x="33909" y="117475"/>
                    <a:pt x="33909" y="220091"/>
                  </a:cubicBezTo>
                  <a:close/>
                </a:path>
              </a:pathLst>
            </a:custGeom>
            <a:solidFill>
              <a:srgbClr val="395E89"/>
            </a:solidFill>
          </p:spPr>
        </p:sp>
        <p:sp>
          <p:nvSpPr>
            <p:cNvPr id="20" name="TextBox 20"/>
            <p:cNvSpPr txBox="1"/>
            <p:nvPr/>
          </p:nvSpPr>
          <p:spPr>
            <a:xfrm>
              <a:off x="0" y="-28575"/>
              <a:ext cx="2354751" cy="1281642"/>
            </a:xfrm>
            <a:prstGeom prst="rect">
              <a:avLst/>
            </a:prstGeom>
          </p:spPr>
          <p:txBody>
            <a:bodyPr lIns="50800" tIns="50800" rIns="50800" bIns="50800" rtlCol="0" anchor="ctr"/>
            <a:lstStyle/>
            <a:p>
              <a:pPr algn="ctr">
                <a:lnSpc>
                  <a:spcPts val="3840"/>
                </a:lnSpc>
              </a:pPr>
              <a:r>
                <a:rPr lang="en-US" sz="3200">
                  <a:solidFill>
                    <a:srgbClr val="FFFFFF"/>
                  </a:solidFill>
                  <a:latin typeface="Poppins"/>
                  <a:ea typeface="Poppins"/>
                  <a:cs typeface="Poppins"/>
                  <a:sym typeface="Poppins"/>
                </a:rPr>
                <a:t>1</a:t>
              </a:r>
            </a:p>
          </p:txBody>
        </p:sp>
      </p:grpSp>
      <p:grpSp>
        <p:nvGrpSpPr>
          <p:cNvPr id="21" name="Group 21"/>
          <p:cNvGrpSpPr/>
          <p:nvPr/>
        </p:nvGrpSpPr>
        <p:grpSpPr>
          <a:xfrm>
            <a:off x="8259509" y="5677662"/>
            <a:ext cx="1766063" cy="939800"/>
            <a:chOff x="0" y="0"/>
            <a:chExt cx="2354751" cy="1253067"/>
          </a:xfrm>
        </p:grpSpPr>
        <p:sp>
          <p:nvSpPr>
            <p:cNvPr id="22" name="Freeform 22"/>
            <p:cNvSpPr/>
            <p:nvPr/>
          </p:nvSpPr>
          <p:spPr>
            <a:xfrm>
              <a:off x="16891" y="16891"/>
              <a:ext cx="2320925" cy="1219200"/>
            </a:xfrm>
            <a:custGeom>
              <a:avLst/>
              <a:gdLst/>
              <a:ahLst/>
              <a:cxnLst/>
              <a:rect l="l" t="t" r="r" b="b"/>
              <a:pathLst>
                <a:path w="2320925" h="1219200">
                  <a:moveTo>
                    <a:pt x="0" y="203200"/>
                  </a:moveTo>
                  <a:cubicBezTo>
                    <a:pt x="0" y="90932"/>
                    <a:pt x="92202" y="0"/>
                    <a:pt x="205867" y="0"/>
                  </a:cubicBezTo>
                  <a:lnTo>
                    <a:pt x="2115058" y="0"/>
                  </a:lnTo>
                  <a:cubicBezTo>
                    <a:pt x="2228723" y="0"/>
                    <a:pt x="2320925" y="90932"/>
                    <a:pt x="2320925" y="203200"/>
                  </a:cubicBezTo>
                  <a:lnTo>
                    <a:pt x="2320925" y="1016000"/>
                  </a:lnTo>
                  <a:cubicBezTo>
                    <a:pt x="2320925" y="1128268"/>
                    <a:pt x="2228723" y="1219200"/>
                    <a:pt x="2115058" y="1219200"/>
                  </a:cubicBezTo>
                  <a:lnTo>
                    <a:pt x="205867" y="1219200"/>
                  </a:lnTo>
                  <a:cubicBezTo>
                    <a:pt x="92202" y="1219200"/>
                    <a:pt x="0" y="1128268"/>
                    <a:pt x="0" y="1016000"/>
                  </a:cubicBezTo>
                  <a:close/>
                </a:path>
              </a:pathLst>
            </a:custGeom>
            <a:solidFill>
              <a:srgbClr val="1F497D"/>
            </a:solidFill>
          </p:spPr>
        </p:sp>
        <p:sp>
          <p:nvSpPr>
            <p:cNvPr id="23" name="Freeform 23"/>
            <p:cNvSpPr/>
            <p:nvPr/>
          </p:nvSpPr>
          <p:spPr>
            <a:xfrm>
              <a:off x="0" y="0"/>
              <a:ext cx="2354707" cy="1253109"/>
            </a:xfrm>
            <a:custGeom>
              <a:avLst/>
              <a:gdLst/>
              <a:ahLst/>
              <a:cxnLst/>
              <a:rect l="l" t="t" r="r" b="b"/>
              <a:pathLst>
                <a:path w="2354707" h="1253109">
                  <a:moveTo>
                    <a:pt x="0" y="220091"/>
                  </a:moveTo>
                  <a:cubicBezTo>
                    <a:pt x="0" y="98298"/>
                    <a:pt x="99949" y="0"/>
                    <a:pt x="222758" y="0"/>
                  </a:cubicBezTo>
                  <a:lnTo>
                    <a:pt x="2131949" y="0"/>
                  </a:lnTo>
                  <a:lnTo>
                    <a:pt x="2131949" y="16891"/>
                  </a:lnTo>
                  <a:lnTo>
                    <a:pt x="2131949" y="0"/>
                  </a:lnTo>
                  <a:cubicBezTo>
                    <a:pt x="2254758" y="0"/>
                    <a:pt x="2354707" y="98298"/>
                    <a:pt x="2354707" y="220091"/>
                  </a:cubicBezTo>
                  <a:lnTo>
                    <a:pt x="2337816" y="220091"/>
                  </a:lnTo>
                  <a:lnTo>
                    <a:pt x="2354707" y="220091"/>
                  </a:lnTo>
                  <a:lnTo>
                    <a:pt x="2354707" y="1032891"/>
                  </a:lnTo>
                  <a:lnTo>
                    <a:pt x="2337816" y="1032891"/>
                  </a:lnTo>
                  <a:lnTo>
                    <a:pt x="2354707" y="1032891"/>
                  </a:lnTo>
                  <a:cubicBezTo>
                    <a:pt x="2354707" y="1154684"/>
                    <a:pt x="2254758" y="1252982"/>
                    <a:pt x="2131949" y="1252982"/>
                  </a:cubicBezTo>
                  <a:lnTo>
                    <a:pt x="2131949" y="1236091"/>
                  </a:lnTo>
                  <a:lnTo>
                    <a:pt x="2131949" y="1252982"/>
                  </a:lnTo>
                  <a:lnTo>
                    <a:pt x="222758" y="1252982"/>
                  </a:lnTo>
                  <a:lnTo>
                    <a:pt x="222758" y="1236091"/>
                  </a:lnTo>
                  <a:lnTo>
                    <a:pt x="222758" y="1252982"/>
                  </a:lnTo>
                  <a:cubicBezTo>
                    <a:pt x="99949" y="1253109"/>
                    <a:pt x="0" y="1154684"/>
                    <a:pt x="0" y="1032891"/>
                  </a:cubicBezTo>
                  <a:lnTo>
                    <a:pt x="0" y="220091"/>
                  </a:lnTo>
                  <a:lnTo>
                    <a:pt x="16891" y="220091"/>
                  </a:lnTo>
                  <a:lnTo>
                    <a:pt x="0" y="220091"/>
                  </a:lnTo>
                  <a:moveTo>
                    <a:pt x="33909" y="220091"/>
                  </a:moveTo>
                  <a:lnTo>
                    <a:pt x="33909" y="1032891"/>
                  </a:lnTo>
                  <a:lnTo>
                    <a:pt x="16891" y="1032891"/>
                  </a:lnTo>
                  <a:lnTo>
                    <a:pt x="33909" y="1032891"/>
                  </a:lnTo>
                  <a:cubicBezTo>
                    <a:pt x="33909" y="1135634"/>
                    <a:pt x="118237" y="1219200"/>
                    <a:pt x="222758" y="1219200"/>
                  </a:cubicBezTo>
                  <a:lnTo>
                    <a:pt x="2131949" y="1219200"/>
                  </a:lnTo>
                  <a:cubicBezTo>
                    <a:pt x="2236470" y="1219200"/>
                    <a:pt x="2320798" y="1135634"/>
                    <a:pt x="2320798" y="1032891"/>
                  </a:cubicBezTo>
                  <a:lnTo>
                    <a:pt x="2320798" y="220091"/>
                  </a:lnTo>
                  <a:cubicBezTo>
                    <a:pt x="2320798" y="117475"/>
                    <a:pt x="2236470" y="33782"/>
                    <a:pt x="2131949" y="33782"/>
                  </a:cubicBezTo>
                  <a:lnTo>
                    <a:pt x="222758" y="33782"/>
                  </a:lnTo>
                  <a:lnTo>
                    <a:pt x="222758" y="16891"/>
                  </a:lnTo>
                  <a:lnTo>
                    <a:pt x="222758" y="33909"/>
                  </a:lnTo>
                  <a:cubicBezTo>
                    <a:pt x="118237" y="33909"/>
                    <a:pt x="33909" y="117475"/>
                    <a:pt x="33909" y="220091"/>
                  </a:cubicBezTo>
                  <a:close/>
                </a:path>
              </a:pathLst>
            </a:custGeom>
            <a:solidFill>
              <a:srgbClr val="395E89"/>
            </a:solidFill>
          </p:spPr>
        </p:sp>
        <p:sp>
          <p:nvSpPr>
            <p:cNvPr id="24" name="TextBox 24"/>
            <p:cNvSpPr txBox="1"/>
            <p:nvPr/>
          </p:nvSpPr>
          <p:spPr>
            <a:xfrm>
              <a:off x="0" y="-28575"/>
              <a:ext cx="2354751" cy="1281642"/>
            </a:xfrm>
            <a:prstGeom prst="rect">
              <a:avLst/>
            </a:prstGeom>
          </p:spPr>
          <p:txBody>
            <a:bodyPr lIns="50800" tIns="50800" rIns="50800" bIns="50800" rtlCol="0" anchor="ctr"/>
            <a:lstStyle/>
            <a:p>
              <a:pPr algn="ctr">
                <a:lnSpc>
                  <a:spcPts val="3840"/>
                </a:lnSpc>
              </a:pPr>
              <a:r>
                <a:rPr lang="en-US" sz="3200">
                  <a:solidFill>
                    <a:srgbClr val="FFFFFF"/>
                  </a:solidFill>
                  <a:latin typeface="Poppins"/>
                  <a:ea typeface="Poppins"/>
                  <a:cs typeface="Poppins"/>
                  <a:sym typeface="Poppins"/>
                </a:rPr>
                <a:t>2</a:t>
              </a:r>
            </a:p>
          </p:txBody>
        </p:sp>
      </p:grpSp>
      <p:grpSp>
        <p:nvGrpSpPr>
          <p:cNvPr id="25" name="Group 25"/>
          <p:cNvGrpSpPr/>
          <p:nvPr/>
        </p:nvGrpSpPr>
        <p:grpSpPr>
          <a:xfrm>
            <a:off x="13865186" y="5677662"/>
            <a:ext cx="1766063" cy="939800"/>
            <a:chOff x="0" y="0"/>
            <a:chExt cx="2354751" cy="1253067"/>
          </a:xfrm>
        </p:grpSpPr>
        <p:sp>
          <p:nvSpPr>
            <p:cNvPr id="26" name="Freeform 26"/>
            <p:cNvSpPr/>
            <p:nvPr/>
          </p:nvSpPr>
          <p:spPr>
            <a:xfrm>
              <a:off x="16891" y="16891"/>
              <a:ext cx="2320925" cy="1219200"/>
            </a:xfrm>
            <a:custGeom>
              <a:avLst/>
              <a:gdLst/>
              <a:ahLst/>
              <a:cxnLst/>
              <a:rect l="l" t="t" r="r" b="b"/>
              <a:pathLst>
                <a:path w="2320925" h="1219200">
                  <a:moveTo>
                    <a:pt x="0" y="203200"/>
                  </a:moveTo>
                  <a:cubicBezTo>
                    <a:pt x="0" y="90932"/>
                    <a:pt x="92202" y="0"/>
                    <a:pt x="205867" y="0"/>
                  </a:cubicBezTo>
                  <a:lnTo>
                    <a:pt x="2115058" y="0"/>
                  </a:lnTo>
                  <a:cubicBezTo>
                    <a:pt x="2228723" y="0"/>
                    <a:pt x="2320925" y="90932"/>
                    <a:pt x="2320925" y="203200"/>
                  </a:cubicBezTo>
                  <a:lnTo>
                    <a:pt x="2320925" y="1016000"/>
                  </a:lnTo>
                  <a:cubicBezTo>
                    <a:pt x="2320925" y="1128268"/>
                    <a:pt x="2228723" y="1219200"/>
                    <a:pt x="2115058" y="1219200"/>
                  </a:cubicBezTo>
                  <a:lnTo>
                    <a:pt x="205867" y="1219200"/>
                  </a:lnTo>
                  <a:cubicBezTo>
                    <a:pt x="92202" y="1219200"/>
                    <a:pt x="0" y="1128268"/>
                    <a:pt x="0" y="1016000"/>
                  </a:cubicBezTo>
                  <a:close/>
                </a:path>
              </a:pathLst>
            </a:custGeom>
            <a:solidFill>
              <a:srgbClr val="1F497D"/>
            </a:solidFill>
          </p:spPr>
        </p:sp>
        <p:sp>
          <p:nvSpPr>
            <p:cNvPr id="27" name="Freeform 27"/>
            <p:cNvSpPr/>
            <p:nvPr/>
          </p:nvSpPr>
          <p:spPr>
            <a:xfrm>
              <a:off x="0" y="0"/>
              <a:ext cx="2354707" cy="1253109"/>
            </a:xfrm>
            <a:custGeom>
              <a:avLst/>
              <a:gdLst/>
              <a:ahLst/>
              <a:cxnLst/>
              <a:rect l="l" t="t" r="r" b="b"/>
              <a:pathLst>
                <a:path w="2354707" h="1253109">
                  <a:moveTo>
                    <a:pt x="0" y="220091"/>
                  </a:moveTo>
                  <a:cubicBezTo>
                    <a:pt x="0" y="98298"/>
                    <a:pt x="99949" y="0"/>
                    <a:pt x="222758" y="0"/>
                  </a:cubicBezTo>
                  <a:lnTo>
                    <a:pt x="2131949" y="0"/>
                  </a:lnTo>
                  <a:lnTo>
                    <a:pt x="2131949" y="16891"/>
                  </a:lnTo>
                  <a:lnTo>
                    <a:pt x="2131949" y="0"/>
                  </a:lnTo>
                  <a:cubicBezTo>
                    <a:pt x="2254758" y="0"/>
                    <a:pt x="2354707" y="98298"/>
                    <a:pt x="2354707" y="220091"/>
                  </a:cubicBezTo>
                  <a:lnTo>
                    <a:pt x="2337816" y="220091"/>
                  </a:lnTo>
                  <a:lnTo>
                    <a:pt x="2354707" y="220091"/>
                  </a:lnTo>
                  <a:lnTo>
                    <a:pt x="2354707" y="1032891"/>
                  </a:lnTo>
                  <a:lnTo>
                    <a:pt x="2337816" y="1032891"/>
                  </a:lnTo>
                  <a:lnTo>
                    <a:pt x="2354707" y="1032891"/>
                  </a:lnTo>
                  <a:cubicBezTo>
                    <a:pt x="2354707" y="1154684"/>
                    <a:pt x="2254758" y="1252982"/>
                    <a:pt x="2131949" y="1252982"/>
                  </a:cubicBezTo>
                  <a:lnTo>
                    <a:pt x="2131949" y="1236091"/>
                  </a:lnTo>
                  <a:lnTo>
                    <a:pt x="2131949" y="1252982"/>
                  </a:lnTo>
                  <a:lnTo>
                    <a:pt x="222758" y="1252982"/>
                  </a:lnTo>
                  <a:lnTo>
                    <a:pt x="222758" y="1236091"/>
                  </a:lnTo>
                  <a:lnTo>
                    <a:pt x="222758" y="1252982"/>
                  </a:lnTo>
                  <a:cubicBezTo>
                    <a:pt x="99949" y="1253109"/>
                    <a:pt x="0" y="1154684"/>
                    <a:pt x="0" y="1032891"/>
                  </a:cubicBezTo>
                  <a:lnTo>
                    <a:pt x="0" y="220091"/>
                  </a:lnTo>
                  <a:lnTo>
                    <a:pt x="16891" y="220091"/>
                  </a:lnTo>
                  <a:lnTo>
                    <a:pt x="0" y="220091"/>
                  </a:lnTo>
                  <a:moveTo>
                    <a:pt x="33909" y="220091"/>
                  </a:moveTo>
                  <a:lnTo>
                    <a:pt x="33909" y="1032891"/>
                  </a:lnTo>
                  <a:lnTo>
                    <a:pt x="16891" y="1032891"/>
                  </a:lnTo>
                  <a:lnTo>
                    <a:pt x="33909" y="1032891"/>
                  </a:lnTo>
                  <a:cubicBezTo>
                    <a:pt x="33909" y="1135634"/>
                    <a:pt x="118237" y="1219200"/>
                    <a:pt x="222758" y="1219200"/>
                  </a:cubicBezTo>
                  <a:lnTo>
                    <a:pt x="2131949" y="1219200"/>
                  </a:lnTo>
                  <a:cubicBezTo>
                    <a:pt x="2236470" y="1219200"/>
                    <a:pt x="2320798" y="1135634"/>
                    <a:pt x="2320798" y="1032891"/>
                  </a:cubicBezTo>
                  <a:lnTo>
                    <a:pt x="2320798" y="220091"/>
                  </a:lnTo>
                  <a:cubicBezTo>
                    <a:pt x="2320798" y="117475"/>
                    <a:pt x="2236470" y="33782"/>
                    <a:pt x="2131949" y="33782"/>
                  </a:cubicBezTo>
                  <a:lnTo>
                    <a:pt x="222758" y="33782"/>
                  </a:lnTo>
                  <a:lnTo>
                    <a:pt x="222758" y="16891"/>
                  </a:lnTo>
                  <a:lnTo>
                    <a:pt x="222758" y="33909"/>
                  </a:lnTo>
                  <a:cubicBezTo>
                    <a:pt x="118237" y="33909"/>
                    <a:pt x="33909" y="117475"/>
                    <a:pt x="33909" y="220091"/>
                  </a:cubicBezTo>
                  <a:close/>
                </a:path>
              </a:pathLst>
            </a:custGeom>
            <a:solidFill>
              <a:srgbClr val="395E89"/>
            </a:solidFill>
          </p:spPr>
        </p:sp>
        <p:sp>
          <p:nvSpPr>
            <p:cNvPr id="28" name="TextBox 28"/>
            <p:cNvSpPr txBox="1"/>
            <p:nvPr/>
          </p:nvSpPr>
          <p:spPr>
            <a:xfrm>
              <a:off x="0" y="-28575"/>
              <a:ext cx="2354751" cy="1281642"/>
            </a:xfrm>
            <a:prstGeom prst="rect">
              <a:avLst/>
            </a:prstGeom>
          </p:spPr>
          <p:txBody>
            <a:bodyPr lIns="50800" tIns="50800" rIns="50800" bIns="50800" rtlCol="0" anchor="ctr"/>
            <a:lstStyle/>
            <a:p>
              <a:pPr algn="ctr">
                <a:lnSpc>
                  <a:spcPts val="3840"/>
                </a:lnSpc>
              </a:pPr>
              <a:r>
                <a:rPr lang="en-US" sz="3200">
                  <a:solidFill>
                    <a:srgbClr val="FFFFFF"/>
                  </a:solidFill>
                  <a:latin typeface="Poppins"/>
                  <a:ea typeface="Poppins"/>
                  <a:cs typeface="Poppins"/>
                  <a:sym typeface="Poppins"/>
                </a:rPr>
                <a:t>3</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331">
            <a:off x="-681268" y="4977291"/>
            <a:ext cx="19650538" cy="0"/>
          </a:xfrm>
          <a:prstGeom prst="line">
            <a:avLst/>
          </a:prstGeom>
          <a:ln w="38100" cap="rnd">
            <a:solidFill>
              <a:srgbClr val="000000"/>
            </a:solidFill>
            <a:prstDash val="solid"/>
            <a:headEnd type="none" w="sm" len="sm"/>
            <a:tailEnd type="none" w="sm" len="sm"/>
          </a:ln>
        </p:spPr>
      </p:sp>
      <p:sp>
        <p:nvSpPr>
          <p:cNvPr id="3" name="Freeform 3"/>
          <p:cNvSpPr/>
          <p:nvPr/>
        </p:nvSpPr>
        <p:spPr>
          <a:xfrm>
            <a:off x="2323522" y="4059324"/>
            <a:ext cx="1872724" cy="1881118"/>
          </a:xfrm>
          <a:custGeom>
            <a:avLst/>
            <a:gdLst/>
            <a:ahLst/>
            <a:cxnLst/>
            <a:rect l="l" t="t" r="r" b="b"/>
            <a:pathLst>
              <a:path w="1872724" h="1881118">
                <a:moveTo>
                  <a:pt x="0" y="0"/>
                </a:moveTo>
                <a:lnTo>
                  <a:pt x="1872724" y="0"/>
                </a:lnTo>
                <a:lnTo>
                  <a:pt x="1872724" y="1881118"/>
                </a:lnTo>
                <a:lnTo>
                  <a:pt x="0" y="18811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2790862" y="4530860"/>
            <a:ext cx="938046" cy="938046"/>
            <a:chOff x="0" y="0"/>
            <a:chExt cx="1250728" cy="1250728"/>
          </a:xfrm>
        </p:grpSpPr>
        <p:sp>
          <p:nvSpPr>
            <p:cNvPr id="5" name="Freeform 5"/>
            <p:cNvSpPr/>
            <p:nvPr/>
          </p:nvSpPr>
          <p:spPr>
            <a:xfrm>
              <a:off x="0" y="0"/>
              <a:ext cx="1250696" cy="1250696"/>
            </a:xfrm>
            <a:custGeom>
              <a:avLst/>
              <a:gdLst/>
              <a:ahLst/>
              <a:cxnLst/>
              <a:rect l="l" t="t" r="r" b="b"/>
              <a:pathLst>
                <a:path w="1250696" h="1250696">
                  <a:moveTo>
                    <a:pt x="0" y="0"/>
                  </a:moveTo>
                  <a:lnTo>
                    <a:pt x="1250696" y="0"/>
                  </a:lnTo>
                  <a:lnTo>
                    <a:pt x="1250696" y="1250696"/>
                  </a:lnTo>
                  <a:lnTo>
                    <a:pt x="0" y="1250696"/>
                  </a:lnTo>
                  <a:lnTo>
                    <a:pt x="0" y="0"/>
                  </a:lnTo>
                  <a:close/>
                </a:path>
              </a:pathLst>
            </a:custGeom>
            <a:blipFill>
              <a:blip r:embed="rId5"/>
              <a:stretch>
                <a:fillRect r="-2" b="-2"/>
              </a:stretch>
            </a:blipFill>
          </p:spPr>
        </p:sp>
      </p:grpSp>
      <p:sp>
        <p:nvSpPr>
          <p:cNvPr id="6" name="TextBox 6"/>
          <p:cNvSpPr txBox="1"/>
          <p:nvPr/>
        </p:nvSpPr>
        <p:spPr>
          <a:xfrm>
            <a:off x="1057321" y="5991701"/>
            <a:ext cx="4304662" cy="1252076"/>
          </a:xfrm>
          <a:prstGeom prst="rect">
            <a:avLst/>
          </a:prstGeom>
        </p:spPr>
        <p:txBody>
          <a:bodyPr lIns="0" tIns="0" rIns="0" bIns="0" rtlCol="0" anchor="t">
            <a:spAutoFit/>
          </a:bodyPr>
          <a:lstStyle/>
          <a:p>
            <a:pPr algn="ctr">
              <a:lnSpc>
                <a:spcPts val="3607"/>
              </a:lnSpc>
            </a:pPr>
            <a:r>
              <a:rPr lang="en-US" sz="2547" b="1">
                <a:solidFill>
                  <a:srgbClr val="000000"/>
                </a:solidFill>
                <a:latin typeface="Poppins Bold"/>
                <a:ea typeface="Poppins Bold"/>
                <a:cs typeface="Poppins Bold"/>
                <a:sym typeface="Poppins Bold"/>
              </a:rPr>
              <a:t>JF memiliki jenjang keahlian dan keterampilan</a:t>
            </a:r>
          </a:p>
        </p:txBody>
      </p:sp>
      <p:sp>
        <p:nvSpPr>
          <p:cNvPr id="7" name="TextBox 7"/>
          <p:cNvSpPr txBox="1"/>
          <p:nvPr/>
        </p:nvSpPr>
        <p:spPr>
          <a:xfrm>
            <a:off x="1623808" y="7328373"/>
            <a:ext cx="3272155" cy="1604173"/>
          </a:xfrm>
          <a:prstGeom prst="rect">
            <a:avLst/>
          </a:prstGeom>
        </p:spPr>
        <p:txBody>
          <a:bodyPr lIns="0" tIns="0" rIns="0" bIns="0" rtlCol="0" anchor="t">
            <a:spAutoFit/>
          </a:bodyPr>
          <a:lstStyle/>
          <a:p>
            <a:pPr algn="ctr">
              <a:lnSpc>
                <a:spcPts val="2462"/>
              </a:lnSpc>
            </a:pPr>
            <a:r>
              <a:rPr lang="en-US" sz="1739">
                <a:solidFill>
                  <a:srgbClr val="000000"/>
                </a:solidFill>
                <a:latin typeface="Poppins"/>
                <a:ea typeface="Poppins"/>
                <a:cs typeface="Poppins"/>
                <a:sym typeface="Poppins"/>
              </a:rPr>
              <a:t>Maka dapat dimaknai penurunan jabatan setingkat lebih rendah bagi PNS yang menduduki JF jenjang Ahli Pertama menjadi JF jenjang Keterampilan Penyelia. </a:t>
            </a:r>
          </a:p>
        </p:txBody>
      </p:sp>
      <p:grpSp>
        <p:nvGrpSpPr>
          <p:cNvPr id="8" name="Group 8"/>
          <p:cNvGrpSpPr/>
          <p:nvPr/>
        </p:nvGrpSpPr>
        <p:grpSpPr>
          <a:xfrm>
            <a:off x="-622210" y="8399307"/>
            <a:ext cx="2142774" cy="2438434"/>
            <a:chOff x="0" y="0"/>
            <a:chExt cx="2857032" cy="3251245"/>
          </a:xfrm>
        </p:grpSpPr>
        <p:sp>
          <p:nvSpPr>
            <p:cNvPr id="9" name="Freeform 9"/>
            <p:cNvSpPr/>
            <p:nvPr/>
          </p:nvSpPr>
          <p:spPr>
            <a:xfrm>
              <a:off x="0" y="0"/>
              <a:ext cx="2856992" cy="3251200"/>
            </a:xfrm>
            <a:custGeom>
              <a:avLst/>
              <a:gdLst/>
              <a:ahLst/>
              <a:cxnLst/>
              <a:rect l="l" t="t" r="r" b="b"/>
              <a:pathLst>
                <a:path w="2856992" h="3251200">
                  <a:moveTo>
                    <a:pt x="0" y="0"/>
                  </a:moveTo>
                  <a:lnTo>
                    <a:pt x="2856992" y="0"/>
                  </a:lnTo>
                  <a:lnTo>
                    <a:pt x="2856992" y="3251200"/>
                  </a:lnTo>
                  <a:lnTo>
                    <a:pt x="0" y="3251200"/>
                  </a:lnTo>
                  <a:lnTo>
                    <a:pt x="0" y="0"/>
                  </a:lnTo>
                  <a:close/>
                </a:path>
              </a:pathLst>
            </a:custGeom>
            <a:blipFill>
              <a:blip r:embed="rId6"/>
              <a:stretch>
                <a:fillRect l="-55" r="-57" b="-1"/>
              </a:stretch>
            </a:blipFill>
          </p:spPr>
        </p:sp>
      </p:grpSp>
      <p:sp>
        <p:nvSpPr>
          <p:cNvPr id="10" name="TextBox 10"/>
          <p:cNvSpPr txBox="1"/>
          <p:nvPr/>
        </p:nvSpPr>
        <p:spPr>
          <a:xfrm>
            <a:off x="1692380" y="775782"/>
            <a:ext cx="14935778" cy="1972928"/>
          </a:xfrm>
          <a:prstGeom prst="rect">
            <a:avLst/>
          </a:prstGeom>
        </p:spPr>
        <p:txBody>
          <a:bodyPr lIns="0" tIns="0" rIns="0" bIns="0" rtlCol="0" anchor="t">
            <a:spAutoFit/>
          </a:bodyPr>
          <a:lstStyle/>
          <a:p>
            <a:pPr algn="ctr">
              <a:lnSpc>
                <a:spcPts val="7488"/>
              </a:lnSpc>
            </a:pPr>
            <a:r>
              <a:rPr lang="en-US" sz="6998" b="1">
                <a:solidFill>
                  <a:srgbClr val="122022"/>
                </a:solidFill>
                <a:latin typeface="Poppins Bold"/>
                <a:ea typeface="Poppins Bold"/>
                <a:cs typeface="Poppins Bold"/>
                <a:sym typeface="Poppins Bold"/>
              </a:rPr>
              <a:t>Tata Cara </a:t>
            </a:r>
          </a:p>
          <a:p>
            <a:pPr algn="ctr">
              <a:lnSpc>
                <a:spcPts val="7488"/>
              </a:lnSpc>
            </a:pPr>
            <a:r>
              <a:rPr lang="en-US" sz="6998" b="1">
                <a:solidFill>
                  <a:srgbClr val="122022"/>
                </a:solidFill>
                <a:latin typeface="Poppins Bold"/>
                <a:ea typeface="Poppins Bold"/>
                <a:cs typeface="Poppins Bold"/>
                <a:sym typeface="Poppins Bold"/>
              </a:rPr>
              <a:t>Penjatuhan Hukuman Disiplin</a:t>
            </a:r>
          </a:p>
        </p:txBody>
      </p:sp>
      <p:sp>
        <p:nvSpPr>
          <p:cNvPr id="11" name="TextBox 11"/>
          <p:cNvSpPr txBox="1"/>
          <p:nvPr/>
        </p:nvSpPr>
        <p:spPr>
          <a:xfrm>
            <a:off x="3318164" y="2834435"/>
            <a:ext cx="11972921" cy="1091539"/>
          </a:xfrm>
          <a:prstGeom prst="rect">
            <a:avLst/>
          </a:prstGeom>
        </p:spPr>
        <p:txBody>
          <a:bodyPr lIns="0" tIns="0" rIns="0" bIns="0" rtlCol="0" anchor="t">
            <a:spAutoFit/>
          </a:bodyPr>
          <a:lstStyle/>
          <a:p>
            <a:pPr algn="ctr">
              <a:lnSpc>
                <a:spcPts val="3170"/>
              </a:lnSpc>
            </a:pPr>
            <a:r>
              <a:rPr lang="en-US" sz="2239">
                <a:solidFill>
                  <a:srgbClr val="000000"/>
                </a:solidFill>
                <a:latin typeface="Poppins"/>
                <a:ea typeface="Poppins"/>
                <a:cs typeface="Poppins"/>
                <a:sym typeface="Poppins"/>
              </a:rPr>
              <a:t>PNS yang menduduki </a:t>
            </a:r>
            <a:r>
              <a:rPr lang="en-US" sz="2239" b="1">
                <a:solidFill>
                  <a:srgbClr val="000000"/>
                </a:solidFill>
                <a:latin typeface="Poppins Bold"/>
                <a:ea typeface="Poppins Bold"/>
                <a:cs typeface="Poppins Bold"/>
                <a:sym typeface="Poppins Bold"/>
              </a:rPr>
              <a:t>Jabatan Fungsional</a:t>
            </a:r>
            <a:r>
              <a:rPr lang="en-US" sz="2239">
                <a:solidFill>
                  <a:srgbClr val="000000"/>
                </a:solidFill>
                <a:latin typeface="Poppins"/>
                <a:ea typeface="Poppins"/>
                <a:cs typeface="Poppins"/>
                <a:sym typeface="Poppins"/>
              </a:rPr>
              <a:t> yang melakukan Pelanggaran Disiplin berat dan dijatuhi Hukuman Disiplin berupa penurunan jabatan setingkat lebih rendah selama 12 (dua belas) bulan, berlaku ketentuan sebagai berikut</a:t>
            </a:r>
          </a:p>
        </p:txBody>
      </p:sp>
      <p:sp>
        <p:nvSpPr>
          <p:cNvPr id="12" name="Freeform 12"/>
          <p:cNvSpPr/>
          <p:nvPr/>
        </p:nvSpPr>
        <p:spPr>
          <a:xfrm>
            <a:off x="6223623" y="4059324"/>
            <a:ext cx="1872724" cy="1881118"/>
          </a:xfrm>
          <a:custGeom>
            <a:avLst/>
            <a:gdLst/>
            <a:ahLst/>
            <a:cxnLst/>
            <a:rect l="l" t="t" r="r" b="b"/>
            <a:pathLst>
              <a:path w="1872724" h="1881118">
                <a:moveTo>
                  <a:pt x="0" y="0"/>
                </a:moveTo>
                <a:lnTo>
                  <a:pt x="1872724" y="0"/>
                </a:lnTo>
                <a:lnTo>
                  <a:pt x="1872724" y="1881118"/>
                </a:lnTo>
                <a:lnTo>
                  <a:pt x="0" y="18811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3" name="Group 13"/>
          <p:cNvGrpSpPr/>
          <p:nvPr/>
        </p:nvGrpSpPr>
        <p:grpSpPr>
          <a:xfrm>
            <a:off x="6690963" y="4530860"/>
            <a:ext cx="938046" cy="938046"/>
            <a:chOff x="0" y="0"/>
            <a:chExt cx="1250728" cy="1250728"/>
          </a:xfrm>
        </p:grpSpPr>
        <p:sp>
          <p:nvSpPr>
            <p:cNvPr id="14" name="Freeform 14"/>
            <p:cNvSpPr/>
            <p:nvPr/>
          </p:nvSpPr>
          <p:spPr>
            <a:xfrm>
              <a:off x="0" y="0"/>
              <a:ext cx="1250696" cy="1250696"/>
            </a:xfrm>
            <a:custGeom>
              <a:avLst/>
              <a:gdLst/>
              <a:ahLst/>
              <a:cxnLst/>
              <a:rect l="l" t="t" r="r" b="b"/>
              <a:pathLst>
                <a:path w="1250696" h="1250696">
                  <a:moveTo>
                    <a:pt x="0" y="0"/>
                  </a:moveTo>
                  <a:lnTo>
                    <a:pt x="1250696" y="0"/>
                  </a:lnTo>
                  <a:lnTo>
                    <a:pt x="1250696" y="1250696"/>
                  </a:lnTo>
                  <a:lnTo>
                    <a:pt x="0" y="1250696"/>
                  </a:lnTo>
                  <a:lnTo>
                    <a:pt x="0" y="0"/>
                  </a:lnTo>
                  <a:close/>
                </a:path>
              </a:pathLst>
            </a:custGeom>
            <a:blipFill>
              <a:blip r:embed="rId5"/>
              <a:stretch>
                <a:fillRect r="-2" b="-2"/>
              </a:stretch>
            </a:blipFill>
          </p:spPr>
        </p:sp>
      </p:grpSp>
      <p:sp>
        <p:nvSpPr>
          <p:cNvPr id="15" name="TextBox 15"/>
          <p:cNvSpPr txBox="1"/>
          <p:nvPr/>
        </p:nvSpPr>
        <p:spPr>
          <a:xfrm>
            <a:off x="5591481" y="6168345"/>
            <a:ext cx="3204582" cy="874975"/>
          </a:xfrm>
          <a:prstGeom prst="rect">
            <a:avLst/>
          </a:prstGeom>
        </p:spPr>
        <p:txBody>
          <a:bodyPr lIns="0" tIns="0" rIns="0" bIns="0" rtlCol="0" anchor="t">
            <a:spAutoFit/>
          </a:bodyPr>
          <a:lstStyle/>
          <a:p>
            <a:pPr algn="ctr">
              <a:lnSpc>
                <a:spcPts val="3607"/>
              </a:lnSpc>
            </a:pPr>
            <a:r>
              <a:rPr lang="en-US" sz="2547" b="1">
                <a:solidFill>
                  <a:srgbClr val="000000"/>
                </a:solidFill>
                <a:latin typeface="Poppins Bold"/>
                <a:ea typeface="Poppins Bold"/>
                <a:cs typeface="Poppins Bold"/>
                <a:sym typeface="Poppins Bold"/>
              </a:rPr>
              <a:t>JF Kategori Keahlian</a:t>
            </a:r>
          </a:p>
        </p:txBody>
      </p:sp>
      <p:sp>
        <p:nvSpPr>
          <p:cNvPr id="16" name="TextBox 16"/>
          <p:cNvSpPr txBox="1"/>
          <p:nvPr/>
        </p:nvSpPr>
        <p:spPr>
          <a:xfrm>
            <a:off x="5523908" y="7328373"/>
            <a:ext cx="3272155" cy="1604173"/>
          </a:xfrm>
          <a:prstGeom prst="rect">
            <a:avLst/>
          </a:prstGeom>
        </p:spPr>
        <p:txBody>
          <a:bodyPr lIns="0" tIns="0" rIns="0" bIns="0" rtlCol="0" anchor="t">
            <a:spAutoFit/>
          </a:bodyPr>
          <a:lstStyle/>
          <a:p>
            <a:pPr algn="ctr">
              <a:lnSpc>
                <a:spcPts val="2462"/>
              </a:lnSpc>
            </a:pPr>
            <a:r>
              <a:rPr lang="en-US" sz="1739">
                <a:solidFill>
                  <a:srgbClr val="000000"/>
                </a:solidFill>
                <a:latin typeface="Poppins"/>
                <a:ea typeface="Poppins"/>
                <a:cs typeface="Poppins"/>
                <a:sym typeface="Poppins"/>
              </a:rPr>
              <a:t>Maka dapat dimaknai JF jenjang Ahli Pertama penurunan ke dalam Jabatan Pelaksana dengan kelas jabatan setingkat lebih rendah dari jabatan semula. </a:t>
            </a:r>
          </a:p>
        </p:txBody>
      </p:sp>
      <p:sp>
        <p:nvSpPr>
          <p:cNvPr id="17" name="Freeform 17"/>
          <p:cNvSpPr/>
          <p:nvPr/>
        </p:nvSpPr>
        <p:spPr>
          <a:xfrm>
            <a:off x="10224190" y="4059324"/>
            <a:ext cx="1872724" cy="1881118"/>
          </a:xfrm>
          <a:custGeom>
            <a:avLst/>
            <a:gdLst/>
            <a:ahLst/>
            <a:cxnLst/>
            <a:rect l="l" t="t" r="r" b="b"/>
            <a:pathLst>
              <a:path w="1872724" h="1881118">
                <a:moveTo>
                  <a:pt x="0" y="0"/>
                </a:moveTo>
                <a:lnTo>
                  <a:pt x="1872724" y="0"/>
                </a:lnTo>
                <a:lnTo>
                  <a:pt x="1872724" y="1881118"/>
                </a:lnTo>
                <a:lnTo>
                  <a:pt x="0" y="18811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8" name="Group 18"/>
          <p:cNvGrpSpPr/>
          <p:nvPr/>
        </p:nvGrpSpPr>
        <p:grpSpPr>
          <a:xfrm>
            <a:off x="10691530" y="4530860"/>
            <a:ext cx="938046" cy="938046"/>
            <a:chOff x="0" y="0"/>
            <a:chExt cx="1250728" cy="1250728"/>
          </a:xfrm>
        </p:grpSpPr>
        <p:sp>
          <p:nvSpPr>
            <p:cNvPr id="19" name="Freeform 19"/>
            <p:cNvSpPr/>
            <p:nvPr/>
          </p:nvSpPr>
          <p:spPr>
            <a:xfrm>
              <a:off x="0" y="0"/>
              <a:ext cx="1250696" cy="1250696"/>
            </a:xfrm>
            <a:custGeom>
              <a:avLst/>
              <a:gdLst/>
              <a:ahLst/>
              <a:cxnLst/>
              <a:rect l="l" t="t" r="r" b="b"/>
              <a:pathLst>
                <a:path w="1250696" h="1250696">
                  <a:moveTo>
                    <a:pt x="0" y="0"/>
                  </a:moveTo>
                  <a:lnTo>
                    <a:pt x="1250696" y="0"/>
                  </a:lnTo>
                  <a:lnTo>
                    <a:pt x="1250696" y="1250696"/>
                  </a:lnTo>
                  <a:lnTo>
                    <a:pt x="0" y="1250696"/>
                  </a:lnTo>
                  <a:lnTo>
                    <a:pt x="0" y="0"/>
                  </a:lnTo>
                  <a:close/>
                </a:path>
              </a:pathLst>
            </a:custGeom>
            <a:blipFill>
              <a:blip r:embed="rId5"/>
              <a:stretch>
                <a:fillRect r="-2" b="-2"/>
              </a:stretch>
            </a:blipFill>
          </p:spPr>
        </p:sp>
      </p:grpSp>
      <p:sp>
        <p:nvSpPr>
          <p:cNvPr id="20" name="TextBox 20"/>
          <p:cNvSpPr txBox="1"/>
          <p:nvPr/>
        </p:nvSpPr>
        <p:spPr>
          <a:xfrm>
            <a:off x="9160269" y="5991701"/>
            <a:ext cx="4000567" cy="1252076"/>
          </a:xfrm>
          <a:prstGeom prst="rect">
            <a:avLst/>
          </a:prstGeom>
        </p:spPr>
        <p:txBody>
          <a:bodyPr lIns="0" tIns="0" rIns="0" bIns="0" rtlCol="0" anchor="t">
            <a:spAutoFit/>
          </a:bodyPr>
          <a:lstStyle/>
          <a:p>
            <a:pPr algn="ctr">
              <a:lnSpc>
                <a:spcPts val="3607"/>
              </a:lnSpc>
            </a:pPr>
            <a:r>
              <a:rPr lang="en-US" sz="2547" b="1">
                <a:solidFill>
                  <a:srgbClr val="000000"/>
                </a:solidFill>
                <a:latin typeface="Poppins Bold"/>
                <a:ea typeface="Poppins Bold"/>
                <a:cs typeface="Poppins Bold"/>
                <a:sym typeface="Poppins Bold"/>
              </a:rPr>
              <a:t>JF Kategori Keterampilan dengan Jenjang Terendah</a:t>
            </a:r>
          </a:p>
        </p:txBody>
      </p:sp>
      <p:sp>
        <p:nvSpPr>
          <p:cNvPr id="21" name="TextBox 21"/>
          <p:cNvSpPr txBox="1"/>
          <p:nvPr/>
        </p:nvSpPr>
        <p:spPr>
          <a:xfrm>
            <a:off x="9524475" y="7348552"/>
            <a:ext cx="3272155" cy="1347072"/>
          </a:xfrm>
          <a:prstGeom prst="rect">
            <a:avLst/>
          </a:prstGeom>
        </p:spPr>
        <p:txBody>
          <a:bodyPr lIns="0" tIns="0" rIns="0" bIns="0" rtlCol="0" anchor="t">
            <a:spAutoFit/>
          </a:bodyPr>
          <a:lstStyle/>
          <a:p>
            <a:pPr algn="ctr">
              <a:lnSpc>
                <a:spcPts val="2462"/>
              </a:lnSpc>
            </a:pPr>
            <a:r>
              <a:rPr lang="en-US" sz="1739" dirty="0" err="1">
                <a:solidFill>
                  <a:srgbClr val="000000"/>
                </a:solidFill>
                <a:latin typeface="Poppins"/>
                <a:ea typeface="Poppins"/>
                <a:cs typeface="Poppins"/>
                <a:sym typeface="Poppins"/>
              </a:rPr>
              <a:t>Maka</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dimaknai</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sebagai</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penurunan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ke</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dalam</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Jabatan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Pelaksana</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dengan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kelas</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jabatan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setingkat</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lebih</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rendah</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dari</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jabatan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semula</a:t>
            </a:r>
            <a:r>
              <a:rPr lang="en-US" sz="1739" dirty="0">
                <a:solidFill>
                  <a:srgbClr val="000000"/>
                </a:solidFill>
                <a:latin typeface="Poppins"/>
                <a:ea typeface="Poppins"/>
                <a:cs typeface="Poppins"/>
                <a:sym typeface="Poppins"/>
              </a:rPr>
              <a:t>. </a:t>
            </a:r>
          </a:p>
        </p:txBody>
      </p:sp>
      <p:sp>
        <p:nvSpPr>
          <p:cNvPr id="22" name="Freeform 22"/>
          <p:cNvSpPr/>
          <p:nvPr/>
        </p:nvSpPr>
        <p:spPr>
          <a:xfrm>
            <a:off x="14224757" y="4059324"/>
            <a:ext cx="1872724" cy="1881118"/>
          </a:xfrm>
          <a:custGeom>
            <a:avLst/>
            <a:gdLst/>
            <a:ahLst/>
            <a:cxnLst/>
            <a:rect l="l" t="t" r="r" b="b"/>
            <a:pathLst>
              <a:path w="1872724" h="1881118">
                <a:moveTo>
                  <a:pt x="0" y="0"/>
                </a:moveTo>
                <a:lnTo>
                  <a:pt x="1872724" y="0"/>
                </a:lnTo>
                <a:lnTo>
                  <a:pt x="1872724" y="1881118"/>
                </a:lnTo>
                <a:lnTo>
                  <a:pt x="0" y="18811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3" name="Group 23"/>
          <p:cNvGrpSpPr/>
          <p:nvPr/>
        </p:nvGrpSpPr>
        <p:grpSpPr>
          <a:xfrm>
            <a:off x="14692097" y="4530860"/>
            <a:ext cx="938046" cy="938046"/>
            <a:chOff x="0" y="0"/>
            <a:chExt cx="1250728" cy="1250728"/>
          </a:xfrm>
        </p:grpSpPr>
        <p:sp>
          <p:nvSpPr>
            <p:cNvPr id="24" name="Freeform 24"/>
            <p:cNvSpPr/>
            <p:nvPr/>
          </p:nvSpPr>
          <p:spPr>
            <a:xfrm>
              <a:off x="0" y="0"/>
              <a:ext cx="1250696" cy="1250696"/>
            </a:xfrm>
            <a:custGeom>
              <a:avLst/>
              <a:gdLst/>
              <a:ahLst/>
              <a:cxnLst/>
              <a:rect l="l" t="t" r="r" b="b"/>
              <a:pathLst>
                <a:path w="1250696" h="1250696">
                  <a:moveTo>
                    <a:pt x="0" y="0"/>
                  </a:moveTo>
                  <a:lnTo>
                    <a:pt x="1250696" y="0"/>
                  </a:lnTo>
                  <a:lnTo>
                    <a:pt x="1250696" y="1250696"/>
                  </a:lnTo>
                  <a:lnTo>
                    <a:pt x="0" y="1250696"/>
                  </a:lnTo>
                  <a:lnTo>
                    <a:pt x="0" y="0"/>
                  </a:lnTo>
                  <a:close/>
                </a:path>
              </a:pathLst>
            </a:custGeom>
            <a:blipFill>
              <a:blip r:embed="rId5"/>
              <a:stretch>
                <a:fillRect r="-2" b="-2"/>
              </a:stretch>
            </a:blipFill>
          </p:spPr>
        </p:sp>
      </p:grpSp>
      <p:sp>
        <p:nvSpPr>
          <p:cNvPr id="25" name="TextBox 25"/>
          <p:cNvSpPr txBox="1"/>
          <p:nvPr/>
        </p:nvSpPr>
        <p:spPr>
          <a:xfrm>
            <a:off x="13389436" y="6168345"/>
            <a:ext cx="3838642" cy="874975"/>
          </a:xfrm>
          <a:prstGeom prst="rect">
            <a:avLst/>
          </a:prstGeom>
        </p:spPr>
        <p:txBody>
          <a:bodyPr lIns="0" tIns="0" rIns="0" bIns="0" rtlCol="0" anchor="t">
            <a:spAutoFit/>
          </a:bodyPr>
          <a:lstStyle/>
          <a:p>
            <a:pPr algn="ctr">
              <a:lnSpc>
                <a:spcPts val="3607"/>
              </a:lnSpc>
            </a:pPr>
            <a:r>
              <a:rPr lang="en-US" sz="2547" b="1">
                <a:solidFill>
                  <a:srgbClr val="000000"/>
                </a:solidFill>
                <a:latin typeface="Poppins Bold"/>
                <a:ea typeface="Poppins Bold"/>
                <a:cs typeface="Poppins Bold"/>
                <a:sym typeface="Poppins Bold"/>
              </a:rPr>
              <a:t>JF Ahli Utama dan JF Ahli Madya</a:t>
            </a:r>
          </a:p>
        </p:txBody>
      </p:sp>
      <p:sp>
        <p:nvSpPr>
          <p:cNvPr id="26" name="TextBox 26"/>
          <p:cNvSpPr txBox="1"/>
          <p:nvPr/>
        </p:nvSpPr>
        <p:spPr>
          <a:xfrm>
            <a:off x="13525042" y="7348552"/>
            <a:ext cx="3838642" cy="2226507"/>
          </a:xfrm>
          <a:prstGeom prst="rect">
            <a:avLst/>
          </a:prstGeom>
        </p:spPr>
        <p:txBody>
          <a:bodyPr wrap="square" lIns="0" tIns="0" rIns="0" bIns="0" rtlCol="0" anchor="t">
            <a:spAutoFit/>
          </a:bodyPr>
          <a:lstStyle/>
          <a:p>
            <a:pPr algn="ctr">
              <a:lnSpc>
                <a:spcPts val="2462"/>
              </a:lnSpc>
            </a:pPr>
            <a:r>
              <a:rPr lang="en-US" sz="1739" dirty="0" err="1">
                <a:solidFill>
                  <a:srgbClr val="000000"/>
                </a:solidFill>
                <a:latin typeface="Poppins"/>
                <a:ea typeface="Poppins"/>
                <a:cs typeface="Poppins"/>
                <a:sym typeface="Poppins"/>
              </a:rPr>
              <a:t>Dijatuhi</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Hukuman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Disiplin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berupa</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penurunan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jabatan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setingkat</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lebih</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rendah</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selama</a:t>
            </a:r>
            <a:r>
              <a:rPr lang="en-US" sz="1739" dirty="0">
                <a:solidFill>
                  <a:srgbClr val="000000"/>
                </a:solidFill>
                <a:latin typeface="Poppins"/>
                <a:ea typeface="Poppins"/>
                <a:cs typeface="Poppins"/>
                <a:sym typeface="Poppins"/>
              </a:rPr>
              <a:t> 12 (</a:t>
            </a:r>
            <a:r>
              <a:rPr lang="en-US" sz="1739" dirty="0" err="1">
                <a:solidFill>
                  <a:srgbClr val="000000"/>
                </a:solidFill>
                <a:latin typeface="Poppins"/>
                <a:ea typeface="Poppins"/>
                <a:cs typeface="Poppins"/>
                <a:sym typeface="Poppins"/>
              </a:rPr>
              <a:t>dua</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belas</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bulan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maka</a:t>
            </a:r>
            <a:r>
              <a:rPr lang="en-US" sz="1739" dirty="0">
                <a:solidFill>
                  <a:srgbClr val="000000"/>
                </a:solidFill>
                <a:latin typeface="Poppins"/>
                <a:ea typeface="Poppins"/>
                <a:cs typeface="Poppins"/>
                <a:sym typeface="Poppins"/>
              </a:rPr>
              <a:t> BUP </a:t>
            </a:r>
            <a:r>
              <a:rPr lang="en-US" sz="1739" dirty="0" err="1">
                <a:solidFill>
                  <a:srgbClr val="000000"/>
                </a:solidFill>
                <a:latin typeface="Poppins"/>
                <a:ea typeface="Poppins"/>
                <a:cs typeface="Poppins"/>
                <a:sym typeface="Poppins"/>
              </a:rPr>
              <a:t>mengikuti</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jabatan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terakhir</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setelah</a:t>
            </a:r>
            <a:r>
              <a:rPr lang="en-US" sz="1739" dirty="0">
                <a:solidFill>
                  <a:srgbClr val="000000"/>
                </a:solidFill>
                <a:latin typeface="Poppins"/>
                <a:ea typeface="Poppins"/>
                <a:cs typeface="Poppins"/>
                <a:sym typeface="Poppins"/>
              </a:rPr>
              <a:t> yang </a:t>
            </a:r>
            <a:r>
              <a:rPr lang="en-US" sz="1739" dirty="0" err="1">
                <a:solidFill>
                  <a:srgbClr val="000000"/>
                </a:solidFill>
                <a:latin typeface="Poppins"/>
                <a:ea typeface="Poppins"/>
                <a:cs typeface="Poppins"/>
                <a:sym typeface="Poppins"/>
              </a:rPr>
              <a:t>bersangkutan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dijatuhi</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Hukuman</a:t>
            </a:r>
            <a:r>
              <a:rPr lang="en-US" sz="1739" dirty="0">
                <a:solidFill>
                  <a:srgbClr val="000000"/>
                </a:solidFill>
                <a:latin typeface="Poppins"/>
                <a:ea typeface="Poppins"/>
                <a:cs typeface="Poppins"/>
                <a:sym typeface="Poppins"/>
              </a:rPr>
              <a:t> </a:t>
            </a:r>
            <a:r>
              <a:rPr lang="en-US" sz="1739" dirty="0" err="1">
                <a:solidFill>
                  <a:srgbClr val="000000"/>
                </a:solidFill>
                <a:latin typeface="Poppins"/>
                <a:ea typeface="Poppins"/>
                <a:cs typeface="Poppins"/>
                <a:sym typeface="Poppins"/>
              </a:rPr>
              <a:t>Disiplin</a:t>
            </a:r>
            <a:r>
              <a:rPr lang="en-US" sz="1739" dirty="0">
                <a:solidFill>
                  <a:srgbClr val="000000"/>
                </a:solidFill>
                <a:latin typeface="Poppins"/>
                <a:ea typeface="Poppins"/>
                <a:cs typeface="Poppins"/>
                <a:sym typeface="Poppins"/>
              </a:rPr>
              <a:t>.</a:t>
            </a:r>
          </a:p>
        </p:txBody>
      </p:sp>
      <p:grpSp>
        <p:nvGrpSpPr>
          <p:cNvPr id="27" name="Group 27"/>
          <p:cNvGrpSpPr/>
          <p:nvPr/>
        </p:nvGrpSpPr>
        <p:grpSpPr>
          <a:xfrm>
            <a:off x="15652995" y="9258300"/>
            <a:ext cx="2457301" cy="934798"/>
            <a:chOff x="0" y="0"/>
            <a:chExt cx="3276401" cy="1246397"/>
          </a:xfrm>
        </p:grpSpPr>
        <p:sp>
          <p:nvSpPr>
            <p:cNvPr id="28" name="Freeform 28"/>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7"/>
              <a:stretch>
                <a:fillRect t="-60" r="-1" b="-62"/>
              </a:stretch>
            </a:blip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6851" y="3635542"/>
            <a:ext cx="7236397" cy="6098666"/>
          </a:xfrm>
          <a:custGeom>
            <a:avLst/>
            <a:gdLst/>
            <a:ahLst/>
            <a:cxnLst/>
            <a:rect l="l" t="t" r="r" b="b"/>
            <a:pathLst>
              <a:path w="7236397" h="6098666">
                <a:moveTo>
                  <a:pt x="0" y="0"/>
                </a:moveTo>
                <a:lnTo>
                  <a:pt x="7236397" y="0"/>
                </a:lnTo>
                <a:lnTo>
                  <a:pt x="7236397" y="6098666"/>
                </a:lnTo>
                <a:lnTo>
                  <a:pt x="0" y="60986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9582151" y="3635542"/>
            <a:ext cx="7236397" cy="6098666"/>
          </a:xfrm>
          <a:custGeom>
            <a:avLst/>
            <a:gdLst/>
            <a:ahLst/>
            <a:cxnLst/>
            <a:rect l="l" t="t" r="r" b="b"/>
            <a:pathLst>
              <a:path w="7236397" h="6098666">
                <a:moveTo>
                  <a:pt x="0" y="0"/>
                </a:moveTo>
                <a:lnTo>
                  <a:pt x="7236397" y="0"/>
                </a:lnTo>
                <a:lnTo>
                  <a:pt x="7236397" y="6098666"/>
                </a:lnTo>
                <a:lnTo>
                  <a:pt x="0" y="60986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121536" y="3903774"/>
            <a:ext cx="6157626" cy="5487035"/>
          </a:xfrm>
          <a:prstGeom prst="rect">
            <a:avLst/>
          </a:prstGeom>
        </p:spPr>
        <p:txBody>
          <a:bodyPr lIns="0" tIns="0" rIns="0" bIns="0" rtlCol="0" anchor="t">
            <a:spAutoFit/>
          </a:bodyPr>
          <a:lstStyle/>
          <a:p>
            <a:pPr marL="594362" lvl="2" indent="-198121" algn="l">
              <a:lnSpc>
                <a:spcPts val="3640"/>
              </a:lnSpc>
              <a:buFont typeface="Arial"/>
              <a:buChar char="⚬"/>
            </a:pPr>
            <a:r>
              <a:rPr lang="en-US" sz="2600">
                <a:solidFill>
                  <a:srgbClr val="000000"/>
                </a:solidFill>
                <a:latin typeface="Poppins"/>
                <a:ea typeface="Poppins"/>
                <a:cs typeface="Poppins"/>
                <a:sym typeface="Poppins"/>
              </a:rPr>
              <a:t>Mekanisme untuk duduk kembali ke jabatan yang  semula,  sesuai  dengan ketentuan peraturan perundang-undangan.</a:t>
            </a:r>
          </a:p>
          <a:p>
            <a:pPr marL="594362" lvl="2" indent="-198121" algn="l">
              <a:lnSpc>
                <a:spcPts val="3640"/>
              </a:lnSpc>
              <a:buFont typeface="Arial"/>
              <a:buChar char="⚬"/>
            </a:pPr>
            <a:r>
              <a:rPr lang="en-US" sz="2600">
                <a:solidFill>
                  <a:srgbClr val="000000"/>
                </a:solidFill>
                <a:latin typeface="Poppins"/>
                <a:ea typeface="Poppins"/>
                <a:cs typeface="Poppins"/>
                <a:sym typeface="Poppins"/>
              </a:rPr>
              <a:t>Hukdis ini apabila dikenakan pada PNS yang menduduki Jabatan Pelaksana, maka dimaknai sebagai penurunan kelas jabatan ke dalam kelas jabatan terendah yang terdapat pada Instansi tempat yang bersangkutan bekerja</a:t>
            </a:r>
          </a:p>
        </p:txBody>
      </p:sp>
      <p:sp>
        <p:nvSpPr>
          <p:cNvPr id="5" name="Freeform 5"/>
          <p:cNvSpPr/>
          <p:nvPr/>
        </p:nvSpPr>
        <p:spPr>
          <a:xfrm>
            <a:off x="1008395" y="3535940"/>
            <a:ext cx="998096" cy="1002369"/>
          </a:xfrm>
          <a:custGeom>
            <a:avLst/>
            <a:gdLst/>
            <a:ahLst/>
            <a:cxnLst/>
            <a:rect l="l" t="t" r="r" b="b"/>
            <a:pathLst>
              <a:path w="998096" h="1002369">
                <a:moveTo>
                  <a:pt x="0" y="0"/>
                </a:moveTo>
                <a:lnTo>
                  <a:pt x="998096" y="0"/>
                </a:lnTo>
                <a:lnTo>
                  <a:pt x="998096" y="1002369"/>
                </a:lnTo>
                <a:lnTo>
                  <a:pt x="0" y="10023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6"/>
          <p:cNvGrpSpPr/>
          <p:nvPr/>
        </p:nvGrpSpPr>
        <p:grpSpPr>
          <a:xfrm>
            <a:off x="1273295" y="3585997"/>
            <a:ext cx="815823" cy="628925"/>
            <a:chOff x="0" y="0"/>
            <a:chExt cx="1087764" cy="838567"/>
          </a:xfrm>
        </p:grpSpPr>
        <p:sp>
          <p:nvSpPr>
            <p:cNvPr id="7" name="Freeform 7"/>
            <p:cNvSpPr/>
            <p:nvPr/>
          </p:nvSpPr>
          <p:spPr>
            <a:xfrm>
              <a:off x="0" y="0"/>
              <a:ext cx="1087755" cy="838581"/>
            </a:xfrm>
            <a:custGeom>
              <a:avLst/>
              <a:gdLst/>
              <a:ahLst/>
              <a:cxnLst/>
              <a:rect l="l" t="t" r="r" b="b"/>
              <a:pathLst>
                <a:path w="1087755" h="838581">
                  <a:moveTo>
                    <a:pt x="0" y="0"/>
                  </a:moveTo>
                  <a:lnTo>
                    <a:pt x="1087755" y="0"/>
                  </a:lnTo>
                  <a:lnTo>
                    <a:pt x="1087755" y="838581"/>
                  </a:lnTo>
                  <a:lnTo>
                    <a:pt x="0" y="838581"/>
                  </a:lnTo>
                  <a:lnTo>
                    <a:pt x="0" y="0"/>
                  </a:lnTo>
                  <a:close/>
                </a:path>
              </a:pathLst>
            </a:custGeom>
            <a:blipFill>
              <a:blip r:embed="rId7"/>
              <a:stretch>
                <a:fillRect t="-33" b="-32"/>
              </a:stretch>
            </a:blipFill>
          </p:spPr>
        </p:sp>
      </p:grpSp>
      <p:sp>
        <p:nvSpPr>
          <p:cNvPr id="8" name="Freeform 8"/>
          <p:cNvSpPr/>
          <p:nvPr/>
        </p:nvSpPr>
        <p:spPr>
          <a:xfrm>
            <a:off x="9284320" y="3563556"/>
            <a:ext cx="998096" cy="1002369"/>
          </a:xfrm>
          <a:custGeom>
            <a:avLst/>
            <a:gdLst/>
            <a:ahLst/>
            <a:cxnLst/>
            <a:rect l="l" t="t" r="r" b="b"/>
            <a:pathLst>
              <a:path w="998096" h="1002369">
                <a:moveTo>
                  <a:pt x="0" y="0"/>
                </a:moveTo>
                <a:lnTo>
                  <a:pt x="998096" y="0"/>
                </a:lnTo>
                <a:lnTo>
                  <a:pt x="998096" y="1002369"/>
                </a:lnTo>
                <a:lnTo>
                  <a:pt x="0" y="10023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9" name="Group 9"/>
          <p:cNvGrpSpPr/>
          <p:nvPr/>
        </p:nvGrpSpPr>
        <p:grpSpPr>
          <a:xfrm>
            <a:off x="9549220" y="3613614"/>
            <a:ext cx="815823" cy="628925"/>
            <a:chOff x="0" y="0"/>
            <a:chExt cx="1087764" cy="838567"/>
          </a:xfrm>
        </p:grpSpPr>
        <p:sp>
          <p:nvSpPr>
            <p:cNvPr id="10" name="Freeform 10"/>
            <p:cNvSpPr/>
            <p:nvPr/>
          </p:nvSpPr>
          <p:spPr>
            <a:xfrm>
              <a:off x="0" y="0"/>
              <a:ext cx="1087755" cy="838581"/>
            </a:xfrm>
            <a:custGeom>
              <a:avLst/>
              <a:gdLst/>
              <a:ahLst/>
              <a:cxnLst/>
              <a:rect l="l" t="t" r="r" b="b"/>
              <a:pathLst>
                <a:path w="1087755" h="838581">
                  <a:moveTo>
                    <a:pt x="0" y="0"/>
                  </a:moveTo>
                  <a:lnTo>
                    <a:pt x="1087755" y="0"/>
                  </a:lnTo>
                  <a:lnTo>
                    <a:pt x="1087755" y="838581"/>
                  </a:lnTo>
                  <a:lnTo>
                    <a:pt x="0" y="838581"/>
                  </a:lnTo>
                  <a:lnTo>
                    <a:pt x="0" y="0"/>
                  </a:lnTo>
                  <a:close/>
                </a:path>
              </a:pathLst>
            </a:custGeom>
            <a:blipFill>
              <a:blip r:embed="rId7"/>
              <a:stretch>
                <a:fillRect t="-33" b="-32"/>
              </a:stretch>
            </a:blipFill>
          </p:spPr>
        </p:sp>
      </p:grpSp>
      <p:grpSp>
        <p:nvGrpSpPr>
          <p:cNvPr id="11" name="Group 11"/>
          <p:cNvGrpSpPr/>
          <p:nvPr/>
        </p:nvGrpSpPr>
        <p:grpSpPr>
          <a:xfrm rot="1911144">
            <a:off x="15864606" y="-1656181"/>
            <a:ext cx="4846787" cy="4256744"/>
            <a:chOff x="0" y="0"/>
            <a:chExt cx="6462383" cy="5675659"/>
          </a:xfrm>
        </p:grpSpPr>
        <p:sp>
          <p:nvSpPr>
            <p:cNvPr id="12" name="Freeform 12"/>
            <p:cNvSpPr/>
            <p:nvPr/>
          </p:nvSpPr>
          <p:spPr>
            <a:xfrm>
              <a:off x="0" y="0"/>
              <a:ext cx="6462395" cy="5675630"/>
            </a:xfrm>
            <a:custGeom>
              <a:avLst/>
              <a:gdLst/>
              <a:ahLst/>
              <a:cxnLst/>
              <a:rect l="l" t="t" r="r" b="b"/>
              <a:pathLst>
                <a:path w="6462395" h="5675630">
                  <a:moveTo>
                    <a:pt x="0" y="0"/>
                  </a:moveTo>
                  <a:lnTo>
                    <a:pt x="6462395" y="0"/>
                  </a:lnTo>
                  <a:lnTo>
                    <a:pt x="6462395" y="5675630"/>
                  </a:lnTo>
                  <a:lnTo>
                    <a:pt x="0" y="5675630"/>
                  </a:lnTo>
                  <a:lnTo>
                    <a:pt x="0" y="0"/>
                  </a:lnTo>
                  <a:close/>
                </a:path>
              </a:pathLst>
            </a:custGeom>
            <a:blipFill>
              <a:blip r:embed="rId10"/>
              <a:stretch>
                <a:fillRect/>
              </a:stretch>
            </a:blipFill>
          </p:spPr>
        </p:sp>
      </p:grpSp>
      <p:grpSp>
        <p:nvGrpSpPr>
          <p:cNvPr id="13" name="Group 13"/>
          <p:cNvGrpSpPr/>
          <p:nvPr/>
        </p:nvGrpSpPr>
        <p:grpSpPr>
          <a:xfrm>
            <a:off x="-947232" y="9123135"/>
            <a:ext cx="2287364" cy="2327730"/>
            <a:chOff x="0" y="0"/>
            <a:chExt cx="3049819" cy="3103640"/>
          </a:xfrm>
        </p:grpSpPr>
        <p:sp>
          <p:nvSpPr>
            <p:cNvPr id="14" name="Freeform 14"/>
            <p:cNvSpPr/>
            <p:nvPr/>
          </p:nvSpPr>
          <p:spPr>
            <a:xfrm>
              <a:off x="0" y="0"/>
              <a:ext cx="3049778" cy="3103626"/>
            </a:xfrm>
            <a:custGeom>
              <a:avLst/>
              <a:gdLst/>
              <a:ahLst/>
              <a:cxnLst/>
              <a:rect l="l" t="t" r="r" b="b"/>
              <a:pathLst>
                <a:path w="3049778" h="3103626">
                  <a:moveTo>
                    <a:pt x="0" y="0"/>
                  </a:moveTo>
                  <a:lnTo>
                    <a:pt x="3049778" y="0"/>
                  </a:lnTo>
                  <a:lnTo>
                    <a:pt x="3049778" y="3103626"/>
                  </a:lnTo>
                  <a:lnTo>
                    <a:pt x="0" y="3103626"/>
                  </a:lnTo>
                  <a:lnTo>
                    <a:pt x="0" y="0"/>
                  </a:lnTo>
                  <a:close/>
                </a:path>
              </a:pathLst>
            </a:custGeom>
            <a:blipFill>
              <a:blip r:embed="rId11"/>
              <a:stretch>
                <a:fillRect r="-1"/>
              </a:stretch>
            </a:blipFill>
          </p:spPr>
        </p:sp>
      </p:grpSp>
      <p:grpSp>
        <p:nvGrpSpPr>
          <p:cNvPr id="15" name="Group 15"/>
          <p:cNvGrpSpPr/>
          <p:nvPr/>
        </p:nvGrpSpPr>
        <p:grpSpPr>
          <a:xfrm>
            <a:off x="15652995" y="9258300"/>
            <a:ext cx="2457301" cy="934798"/>
            <a:chOff x="0" y="0"/>
            <a:chExt cx="3276401" cy="1246397"/>
          </a:xfrm>
        </p:grpSpPr>
        <p:sp>
          <p:nvSpPr>
            <p:cNvPr id="16" name="Freeform 16"/>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2"/>
              <a:stretch>
                <a:fillRect t="-60" r="-1" b="-62"/>
              </a:stretch>
            </a:blipFill>
          </p:spPr>
        </p:sp>
      </p:grpSp>
      <p:sp>
        <p:nvSpPr>
          <p:cNvPr id="17" name="Freeform 17"/>
          <p:cNvSpPr/>
          <p:nvPr/>
        </p:nvSpPr>
        <p:spPr>
          <a:xfrm>
            <a:off x="1507443" y="472191"/>
            <a:ext cx="2549459" cy="1254851"/>
          </a:xfrm>
          <a:custGeom>
            <a:avLst/>
            <a:gdLst/>
            <a:ahLst/>
            <a:cxnLst/>
            <a:rect l="l" t="t" r="r" b="b"/>
            <a:pathLst>
              <a:path w="2549459" h="1254851">
                <a:moveTo>
                  <a:pt x="0" y="0"/>
                </a:moveTo>
                <a:lnTo>
                  <a:pt x="2549459" y="0"/>
                </a:lnTo>
                <a:lnTo>
                  <a:pt x="2549459" y="1254851"/>
                </a:lnTo>
                <a:lnTo>
                  <a:pt x="0" y="1254851"/>
                </a:lnTo>
                <a:lnTo>
                  <a:pt x="0" y="0"/>
                </a:lnTo>
                <a:close/>
              </a:path>
            </a:pathLst>
          </a:custGeom>
          <a:blipFill>
            <a:blip r:embed="rId13"/>
            <a:stretch>
              <a:fillRect/>
            </a:stretch>
          </a:blipFill>
        </p:spPr>
      </p:sp>
      <p:sp>
        <p:nvSpPr>
          <p:cNvPr id="18" name="TextBox 18"/>
          <p:cNvSpPr txBox="1"/>
          <p:nvPr/>
        </p:nvSpPr>
        <p:spPr>
          <a:xfrm>
            <a:off x="2362666" y="1438705"/>
            <a:ext cx="13562668" cy="1223400"/>
          </a:xfrm>
          <a:prstGeom prst="rect">
            <a:avLst/>
          </a:prstGeom>
        </p:spPr>
        <p:txBody>
          <a:bodyPr lIns="0" tIns="0" rIns="0" bIns="0" rtlCol="0" anchor="t">
            <a:spAutoFit/>
          </a:bodyPr>
          <a:lstStyle/>
          <a:p>
            <a:pPr algn="ctr">
              <a:lnSpc>
                <a:spcPts val="9490"/>
              </a:lnSpc>
            </a:pPr>
            <a:r>
              <a:rPr lang="en-US" sz="6998" b="1">
                <a:solidFill>
                  <a:srgbClr val="122022"/>
                </a:solidFill>
                <a:latin typeface="Poppins Bold"/>
                <a:ea typeface="Poppins Bold"/>
                <a:cs typeface="Poppins Bold"/>
                <a:sym typeface="Poppins Bold"/>
              </a:rPr>
              <a:t>Ketentuan</a:t>
            </a:r>
          </a:p>
        </p:txBody>
      </p:sp>
      <p:sp>
        <p:nvSpPr>
          <p:cNvPr id="19" name="TextBox 19"/>
          <p:cNvSpPr txBox="1"/>
          <p:nvPr/>
        </p:nvSpPr>
        <p:spPr>
          <a:xfrm>
            <a:off x="1986187" y="2723279"/>
            <a:ext cx="14280057" cy="473151"/>
          </a:xfrm>
          <a:prstGeom prst="rect">
            <a:avLst/>
          </a:prstGeom>
        </p:spPr>
        <p:txBody>
          <a:bodyPr lIns="0" tIns="0" rIns="0" bIns="0" rtlCol="0" anchor="t">
            <a:spAutoFit/>
          </a:bodyPr>
          <a:lstStyle/>
          <a:p>
            <a:pPr algn="ctr">
              <a:lnSpc>
                <a:spcPts val="3595"/>
              </a:lnSpc>
            </a:pPr>
            <a:r>
              <a:rPr lang="en-US" sz="2539" b="1">
                <a:solidFill>
                  <a:srgbClr val="000000"/>
                </a:solidFill>
                <a:latin typeface="Poppins Bold"/>
                <a:ea typeface="Poppins Bold"/>
                <a:cs typeface="Poppins Bold"/>
                <a:sym typeface="Poppins Bold"/>
              </a:rPr>
              <a:t>PEMBEBASAN DARI JABATANNYA MENJADI JABATAN PELAKSANA SELAMA 12 BULAN</a:t>
            </a:r>
          </a:p>
        </p:txBody>
      </p:sp>
      <p:sp>
        <p:nvSpPr>
          <p:cNvPr id="20" name="TextBox 20"/>
          <p:cNvSpPr txBox="1"/>
          <p:nvPr/>
        </p:nvSpPr>
        <p:spPr>
          <a:xfrm>
            <a:off x="2089118" y="3931391"/>
            <a:ext cx="6157626" cy="5487035"/>
          </a:xfrm>
          <a:prstGeom prst="rect">
            <a:avLst/>
          </a:prstGeom>
        </p:spPr>
        <p:txBody>
          <a:bodyPr lIns="0" tIns="0" rIns="0" bIns="0" rtlCol="0" anchor="t">
            <a:spAutoFit/>
          </a:bodyPr>
          <a:lstStyle/>
          <a:p>
            <a:pPr marL="594362" lvl="2" indent="-198121" algn="l">
              <a:lnSpc>
                <a:spcPts val="3640"/>
              </a:lnSpc>
              <a:buFont typeface="Arial"/>
              <a:buChar char="⚬"/>
            </a:pPr>
            <a:r>
              <a:rPr lang="en-US" sz="2600">
                <a:solidFill>
                  <a:srgbClr val="000000"/>
                </a:solidFill>
                <a:latin typeface="Poppins"/>
                <a:ea typeface="Poppins"/>
                <a:cs typeface="Poppins"/>
                <a:sym typeface="Poppins"/>
              </a:rPr>
              <a:t>Mempertimbangkan formasi jabatan dan kesesuaian kompetensi  </a:t>
            </a:r>
          </a:p>
          <a:p>
            <a:pPr marL="594362" lvl="2" indent="-198121" algn="l">
              <a:lnSpc>
                <a:spcPts val="3640"/>
              </a:lnSpc>
              <a:buFont typeface="Arial"/>
              <a:buChar char="⚬"/>
            </a:pPr>
            <a:r>
              <a:rPr lang="en-US" sz="2600">
                <a:solidFill>
                  <a:srgbClr val="000000"/>
                </a:solidFill>
                <a:latin typeface="Poppins"/>
                <a:ea typeface="Poppins"/>
                <a:cs typeface="Poppins"/>
                <a:sym typeface="Poppins"/>
              </a:rPr>
              <a:t>Wajib ditindaklanjuti oleh PPK </a:t>
            </a:r>
          </a:p>
          <a:p>
            <a:pPr marL="594362" lvl="2" indent="-198121" algn="l">
              <a:lnSpc>
                <a:spcPts val="3640"/>
              </a:lnSpc>
              <a:buFont typeface="Arial"/>
              <a:buChar char="⚬"/>
            </a:pPr>
            <a:r>
              <a:rPr lang="en-US" sz="2600">
                <a:solidFill>
                  <a:srgbClr val="000000"/>
                </a:solidFill>
                <a:latin typeface="Poppins"/>
                <a:ea typeface="Poppins"/>
                <a:cs typeface="Poppins"/>
                <a:sym typeface="Poppins"/>
              </a:rPr>
              <a:t>Diberikan tunjangan jabatan sesuai jabatan baru</a:t>
            </a:r>
          </a:p>
          <a:p>
            <a:pPr marL="594362" lvl="2" indent="-198121" algn="l">
              <a:lnSpc>
                <a:spcPts val="3640"/>
              </a:lnSpc>
              <a:buFont typeface="Arial"/>
              <a:buChar char="⚬"/>
            </a:pPr>
            <a:r>
              <a:rPr lang="en-US" sz="2600">
                <a:solidFill>
                  <a:srgbClr val="000000"/>
                </a:solidFill>
                <a:latin typeface="Poppins"/>
                <a:ea typeface="Poppins"/>
                <a:cs typeface="Poppins"/>
                <a:sym typeface="Poppins"/>
              </a:rPr>
              <a:t>Setelah menjalani Hukuman Disiplin selama 12 bulan, maka PNS yang bersangkutan tidak serta merta kembali kepada jabatan yang semula didudukinya.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60927" y="4081842"/>
            <a:ext cx="6422268" cy="5703146"/>
          </a:xfrm>
          <a:custGeom>
            <a:avLst/>
            <a:gdLst/>
            <a:ahLst/>
            <a:cxnLst/>
            <a:rect l="l" t="t" r="r" b="b"/>
            <a:pathLst>
              <a:path w="6422268" h="5703146">
                <a:moveTo>
                  <a:pt x="0" y="0"/>
                </a:moveTo>
                <a:lnTo>
                  <a:pt x="6422268" y="0"/>
                </a:lnTo>
                <a:lnTo>
                  <a:pt x="6422268" y="5703146"/>
                </a:lnTo>
                <a:lnTo>
                  <a:pt x="0" y="57031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901059" y="4036721"/>
            <a:ext cx="998096" cy="1002369"/>
          </a:xfrm>
          <a:custGeom>
            <a:avLst/>
            <a:gdLst/>
            <a:ahLst/>
            <a:cxnLst/>
            <a:rect l="l" t="t" r="r" b="b"/>
            <a:pathLst>
              <a:path w="998096" h="1002369">
                <a:moveTo>
                  <a:pt x="0" y="0"/>
                </a:moveTo>
                <a:lnTo>
                  <a:pt x="998096" y="0"/>
                </a:lnTo>
                <a:lnTo>
                  <a:pt x="998096" y="1002369"/>
                </a:lnTo>
                <a:lnTo>
                  <a:pt x="0" y="10023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165959" y="4086779"/>
            <a:ext cx="815823" cy="628925"/>
            <a:chOff x="0" y="0"/>
            <a:chExt cx="1087764" cy="838567"/>
          </a:xfrm>
        </p:grpSpPr>
        <p:sp>
          <p:nvSpPr>
            <p:cNvPr id="5" name="Freeform 5"/>
            <p:cNvSpPr/>
            <p:nvPr/>
          </p:nvSpPr>
          <p:spPr>
            <a:xfrm>
              <a:off x="0" y="0"/>
              <a:ext cx="1087755" cy="838581"/>
            </a:xfrm>
            <a:custGeom>
              <a:avLst/>
              <a:gdLst/>
              <a:ahLst/>
              <a:cxnLst/>
              <a:rect l="l" t="t" r="r" b="b"/>
              <a:pathLst>
                <a:path w="1087755" h="838581">
                  <a:moveTo>
                    <a:pt x="0" y="0"/>
                  </a:moveTo>
                  <a:lnTo>
                    <a:pt x="1087755" y="0"/>
                  </a:lnTo>
                  <a:lnTo>
                    <a:pt x="1087755" y="838581"/>
                  </a:lnTo>
                  <a:lnTo>
                    <a:pt x="0" y="838581"/>
                  </a:lnTo>
                  <a:lnTo>
                    <a:pt x="0" y="0"/>
                  </a:lnTo>
                  <a:close/>
                </a:path>
              </a:pathLst>
            </a:custGeom>
            <a:blipFill>
              <a:blip r:embed="rId7"/>
              <a:stretch>
                <a:fillRect t="-33" b="-32"/>
              </a:stretch>
            </a:blipFill>
          </p:spPr>
        </p:sp>
      </p:grpSp>
      <p:sp>
        <p:nvSpPr>
          <p:cNvPr id="6" name="Freeform 6"/>
          <p:cNvSpPr/>
          <p:nvPr/>
        </p:nvSpPr>
        <p:spPr>
          <a:xfrm>
            <a:off x="12007523" y="935573"/>
            <a:ext cx="2021632" cy="2477562"/>
          </a:xfrm>
          <a:custGeom>
            <a:avLst/>
            <a:gdLst/>
            <a:ahLst/>
            <a:cxnLst/>
            <a:rect l="l" t="t" r="r" b="b"/>
            <a:pathLst>
              <a:path w="2021632" h="2477562">
                <a:moveTo>
                  <a:pt x="0" y="0"/>
                </a:moveTo>
                <a:lnTo>
                  <a:pt x="2021632" y="0"/>
                </a:lnTo>
                <a:lnTo>
                  <a:pt x="2021632" y="2477562"/>
                </a:lnTo>
                <a:lnTo>
                  <a:pt x="0" y="24775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 name="Group 7"/>
          <p:cNvGrpSpPr/>
          <p:nvPr/>
        </p:nvGrpSpPr>
        <p:grpSpPr>
          <a:xfrm rot="-5400000">
            <a:off x="12392732" y="1570962"/>
            <a:ext cx="1248797" cy="1202274"/>
            <a:chOff x="0" y="0"/>
            <a:chExt cx="1665063" cy="1603032"/>
          </a:xfrm>
        </p:grpSpPr>
        <p:sp>
          <p:nvSpPr>
            <p:cNvPr id="8" name="Freeform 8"/>
            <p:cNvSpPr/>
            <p:nvPr/>
          </p:nvSpPr>
          <p:spPr>
            <a:xfrm>
              <a:off x="0" y="0"/>
              <a:ext cx="1665097" cy="1602994"/>
            </a:xfrm>
            <a:custGeom>
              <a:avLst/>
              <a:gdLst/>
              <a:ahLst/>
              <a:cxnLst/>
              <a:rect l="l" t="t" r="r" b="b"/>
              <a:pathLst>
                <a:path w="1665097" h="1602994">
                  <a:moveTo>
                    <a:pt x="0" y="0"/>
                  </a:moveTo>
                  <a:lnTo>
                    <a:pt x="1665097" y="0"/>
                  </a:lnTo>
                  <a:lnTo>
                    <a:pt x="1665097" y="1602994"/>
                  </a:lnTo>
                  <a:lnTo>
                    <a:pt x="0" y="1602994"/>
                  </a:lnTo>
                  <a:lnTo>
                    <a:pt x="0" y="0"/>
                  </a:lnTo>
                  <a:close/>
                </a:path>
              </a:pathLst>
            </a:custGeom>
            <a:blipFill>
              <a:blip r:embed="rId10"/>
              <a:stretch>
                <a:fillRect l="-10444" r="-10442" b="-2"/>
              </a:stretch>
            </a:blipFill>
          </p:spPr>
        </p:sp>
      </p:grpSp>
      <p:sp>
        <p:nvSpPr>
          <p:cNvPr id="9" name="Freeform 9"/>
          <p:cNvSpPr/>
          <p:nvPr/>
        </p:nvSpPr>
        <p:spPr>
          <a:xfrm>
            <a:off x="3585990" y="920365"/>
            <a:ext cx="8075831" cy="2492770"/>
          </a:xfrm>
          <a:custGeom>
            <a:avLst/>
            <a:gdLst/>
            <a:ahLst/>
            <a:cxnLst/>
            <a:rect l="l" t="t" r="r" b="b"/>
            <a:pathLst>
              <a:path w="8075831" h="2492770">
                <a:moveTo>
                  <a:pt x="0" y="0"/>
                </a:moveTo>
                <a:lnTo>
                  <a:pt x="8075832" y="0"/>
                </a:lnTo>
                <a:lnTo>
                  <a:pt x="8075832" y="2492770"/>
                </a:lnTo>
                <a:lnTo>
                  <a:pt x="0" y="24927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TextBox 10"/>
          <p:cNvSpPr txBox="1"/>
          <p:nvPr/>
        </p:nvSpPr>
        <p:spPr>
          <a:xfrm>
            <a:off x="3994054" y="1362474"/>
            <a:ext cx="7259705" cy="2114550"/>
          </a:xfrm>
          <a:prstGeom prst="rect">
            <a:avLst/>
          </a:prstGeom>
        </p:spPr>
        <p:txBody>
          <a:bodyPr lIns="0" tIns="0" rIns="0" bIns="0" rtlCol="0" anchor="t">
            <a:spAutoFit/>
          </a:bodyPr>
          <a:lstStyle/>
          <a:p>
            <a:pPr algn="ctr">
              <a:lnSpc>
                <a:spcPts val="5399"/>
              </a:lnSpc>
            </a:pPr>
            <a:r>
              <a:rPr lang="en-US" sz="4999">
                <a:solidFill>
                  <a:srgbClr val="000000"/>
                </a:solidFill>
                <a:latin typeface="Poppins"/>
                <a:ea typeface="Poppins"/>
                <a:cs typeface="Poppins"/>
                <a:sym typeface="Poppins"/>
              </a:rPr>
              <a:t>Pensiun saat Menjalani Hukuman Disiplin Berat</a:t>
            </a:r>
          </a:p>
        </p:txBody>
      </p:sp>
      <p:sp>
        <p:nvSpPr>
          <p:cNvPr id="11" name="TextBox 11"/>
          <p:cNvSpPr txBox="1"/>
          <p:nvPr/>
        </p:nvSpPr>
        <p:spPr>
          <a:xfrm>
            <a:off x="2248482" y="4554503"/>
            <a:ext cx="4885943" cy="1542976"/>
          </a:xfrm>
          <a:prstGeom prst="rect">
            <a:avLst/>
          </a:prstGeom>
        </p:spPr>
        <p:txBody>
          <a:bodyPr lIns="0" tIns="0" rIns="0" bIns="0" rtlCol="0" anchor="t">
            <a:spAutoFit/>
          </a:bodyPr>
          <a:lstStyle/>
          <a:p>
            <a:pPr algn="l">
              <a:lnSpc>
                <a:spcPts val="4463"/>
              </a:lnSpc>
            </a:pPr>
            <a:r>
              <a:rPr lang="en-US" sz="3099" b="1">
                <a:solidFill>
                  <a:srgbClr val="000000"/>
                </a:solidFill>
                <a:latin typeface="Poppins Bold"/>
                <a:ea typeface="Poppins Bold"/>
                <a:cs typeface="Poppins Bold"/>
                <a:sym typeface="Poppins Bold"/>
              </a:rPr>
              <a:t>Penurunan jabatan setingkat lebih rendah selama 12 bulan</a:t>
            </a:r>
          </a:p>
        </p:txBody>
      </p:sp>
      <p:sp>
        <p:nvSpPr>
          <p:cNvPr id="12" name="TextBox 12"/>
          <p:cNvSpPr txBox="1"/>
          <p:nvPr/>
        </p:nvSpPr>
        <p:spPr>
          <a:xfrm>
            <a:off x="2248482" y="6390150"/>
            <a:ext cx="4929311" cy="3070225"/>
          </a:xfrm>
          <a:prstGeom prst="rect">
            <a:avLst/>
          </a:prstGeom>
        </p:spPr>
        <p:txBody>
          <a:bodyPr lIns="0" tIns="0" rIns="0" bIns="0" rtlCol="0" anchor="t">
            <a:spAutoFit/>
          </a:bodyPr>
          <a:lstStyle/>
          <a:p>
            <a:pPr algn="l">
              <a:lnSpc>
                <a:spcPts val="3499"/>
              </a:lnSpc>
            </a:pPr>
            <a:r>
              <a:rPr lang="en-US" sz="2499">
                <a:solidFill>
                  <a:srgbClr val="000000"/>
                </a:solidFill>
                <a:latin typeface="Poppins"/>
                <a:ea typeface="Poppins"/>
                <a:cs typeface="Poppins"/>
                <a:sym typeface="Poppins"/>
              </a:rPr>
              <a:t>Saat JPT Pratama dijatuhi hukuman disiplin menjadi Pejabat Administrator dan berusia lebih dari 58 (lima puluh delapan) tahun, maka diberhentikan dengan hormat dalam Jabatan Administrator</a:t>
            </a:r>
          </a:p>
        </p:txBody>
      </p:sp>
      <p:grpSp>
        <p:nvGrpSpPr>
          <p:cNvPr id="13" name="Group 13"/>
          <p:cNvGrpSpPr/>
          <p:nvPr/>
        </p:nvGrpSpPr>
        <p:grpSpPr>
          <a:xfrm>
            <a:off x="15652995" y="9258300"/>
            <a:ext cx="2457301" cy="934798"/>
            <a:chOff x="0" y="0"/>
            <a:chExt cx="3276401" cy="1246397"/>
          </a:xfrm>
        </p:grpSpPr>
        <p:sp>
          <p:nvSpPr>
            <p:cNvPr id="14" name="Freeform 14"/>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3"/>
              <a:stretch>
                <a:fillRect t="-60" r="-1" b="-62"/>
              </a:stretch>
            </a:blipFill>
          </p:spPr>
        </p:sp>
      </p:grpSp>
      <p:sp>
        <p:nvSpPr>
          <p:cNvPr id="15" name="Freeform 15"/>
          <p:cNvSpPr/>
          <p:nvPr/>
        </p:nvSpPr>
        <p:spPr>
          <a:xfrm>
            <a:off x="8615191" y="4081842"/>
            <a:ext cx="6422268" cy="5703146"/>
          </a:xfrm>
          <a:custGeom>
            <a:avLst/>
            <a:gdLst/>
            <a:ahLst/>
            <a:cxnLst/>
            <a:rect l="l" t="t" r="r" b="b"/>
            <a:pathLst>
              <a:path w="6422268" h="5703146">
                <a:moveTo>
                  <a:pt x="0" y="0"/>
                </a:moveTo>
                <a:lnTo>
                  <a:pt x="6422268" y="0"/>
                </a:lnTo>
                <a:lnTo>
                  <a:pt x="6422268" y="5703146"/>
                </a:lnTo>
                <a:lnTo>
                  <a:pt x="0" y="57031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8255323" y="4036721"/>
            <a:ext cx="998096" cy="1002369"/>
          </a:xfrm>
          <a:custGeom>
            <a:avLst/>
            <a:gdLst/>
            <a:ahLst/>
            <a:cxnLst/>
            <a:rect l="l" t="t" r="r" b="b"/>
            <a:pathLst>
              <a:path w="998096" h="1002369">
                <a:moveTo>
                  <a:pt x="0" y="0"/>
                </a:moveTo>
                <a:lnTo>
                  <a:pt x="998096" y="0"/>
                </a:lnTo>
                <a:lnTo>
                  <a:pt x="998096" y="1002369"/>
                </a:lnTo>
                <a:lnTo>
                  <a:pt x="0" y="100236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17" name="Group 17"/>
          <p:cNvGrpSpPr/>
          <p:nvPr/>
        </p:nvGrpSpPr>
        <p:grpSpPr>
          <a:xfrm>
            <a:off x="8520224" y="4086779"/>
            <a:ext cx="815823" cy="628925"/>
            <a:chOff x="0" y="0"/>
            <a:chExt cx="1087764" cy="838567"/>
          </a:xfrm>
        </p:grpSpPr>
        <p:sp>
          <p:nvSpPr>
            <p:cNvPr id="18" name="Freeform 18"/>
            <p:cNvSpPr/>
            <p:nvPr/>
          </p:nvSpPr>
          <p:spPr>
            <a:xfrm>
              <a:off x="0" y="0"/>
              <a:ext cx="1087755" cy="838581"/>
            </a:xfrm>
            <a:custGeom>
              <a:avLst/>
              <a:gdLst/>
              <a:ahLst/>
              <a:cxnLst/>
              <a:rect l="l" t="t" r="r" b="b"/>
              <a:pathLst>
                <a:path w="1087755" h="838581">
                  <a:moveTo>
                    <a:pt x="0" y="0"/>
                  </a:moveTo>
                  <a:lnTo>
                    <a:pt x="1087755" y="0"/>
                  </a:lnTo>
                  <a:lnTo>
                    <a:pt x="1087755" y="838581"/>
                  </a:lnTo>
                  <a:lnTo>
                    <a:pt x="0" y="838581"/>
                  </a:lnTo>
                  <a:lnTo>
                    <a:pt x="0" y="0"/>
                  </a:lnTo>
                  <a:close/>
                </a:path>
              </a:pathLst>
            </a:custGeom>
            <a:blipFill>
              <a:blip r:embed="rId7"/>
              <a:stretch>
                <a:fillRect t="-33" b="-32"/>
              </a:stretch>
            </a:blipFill>
          </p:spPr>
        </p:sp>
      </p:grpSp>
      <p:sp>
        <p:nvSpPr>
          <p:cNvPr id="19" name="TextBox 19"/>
          <p:cNvSpPr txBox="1"/>
          <p:nvPr/>
        </p:nvSpPr>
        <p:spPr>
          <a:xfrm>
            <a:off x="9602746" y="4554503"/>
            <a:ext cx="4885943" cy="1542976"/>
          </a:xfrm>
          <a:prstGeom prst="rect">
            <a:avLst/>
          </a:prstGeom>
        </p:spPr>
        <p:txBody>
          <a:bodyPr lIns="0" tIns="0" rIns="0" bIns="0" rtlCol="0" anchor="t">
            <a:spAutoFit/>
          </a:bodyPr>
          <a:lstStyle/>
          <a:p>
            <a:pPr algn="l">
              <a:lnSpc>
                <a:spcPts val="4463"/>
              </a:lnSpc>
            </a:pPr>
            <a:r>
              <a:rPr lang="en-US" sz="3099" b="1">
                <a:solidFill>
                  <a:srgbClr val="000000"/>
                </a:solidFill>
                <a:latin typeface="Poppins Bold"/>
                <a:ea typeface="Poppins Bold"/>
                <a:cs typeface="Poppins Bold"/>
                <a:sym typeface="Poppins Bold"/>
              </a:rPr>
              <a:t>Pembebasan jabatan menjadi pelaksana selama 12 bulan</a:t>
            </a:r>
          </a:p>
        </p:txBody>
      </p:sp>
      <p:sp>
        <p:nvSpPr>
          <p:cNvPr id="20" name="TextBox 20"/>
          <p:cNvSpPr txBox="1"/>
          <p:nvPr/>
        </p:nvSpPr>
        <p:spPr>
          <a:xfrm>
            <a:off x="9602746" y="6390150"/>
            <a:ext cx="4929311" cy="3070225"/>
          </a:xfrm>
          <a:prstGeom prst="rect">
            <a:avLst/>
          </a:prstGeom>
        </p:spPr>
        <p:txBody>
          <a:bodyPr lIns="0" tIns="0" rIns="0" bIns="0" rtlCol="0" anchor="t">
            <a:spAutoFit/>
          </a:bodyPr>
          <a:lstStyle/>
          <a:p>
            <a:pPr algn="l">
              <a:lnSpc>
                <a:spcPts val="3499"/>
              </a:lnSpc>
            </a:pPr>
            <a:r>
              <a:rPr lang="en-US" sz="2499">
                <a:solidFill>
                  <a:srgbClr val="000000"/>
                </a:solidFill>
                <a:latin typeface="Poppins"/>
                <a:ea typeface="Poppins"/>
                <a:cs typeface="Poppins"/>
                <a:sym typeface="Poppins"/>
              </a:rPr>
              <a:t>Saat JPT Pratama dijatuhi hukuman disiplin menjadi Pelaksana  dan berusia lebih dari 58 (lima puluh delapan) tahun, maka diberhentikan dengan hormat dalam Jabatan Pelaksana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04545" y="879955"/>
            <a:ext cx="8527090" cy="8527090"/>
            <a:chOff x="0" y="0"/>
            <a:chExt cx="11369453" cy="11369453"/>
          </a:xfrm>
        </p:grpSpPr>
        <p:sp>
          <p:nvSpPr>
            <p:cNvPr id="3" name="Freeform 3"/>
            <p:cNvSpPr/>
            <p:nvPr/>
          </p:nvSpPr>
          <p:spPr>
            <a:xfrm>
              <a:off x="0" y="0"/>
              <a:ext cx="11369422" cy="11369422"/>
            </a:xfrm>
            <a:custGeom>
              <a:avLst/>
              <a:gdLst/>
              <a:ahLst/>
              <a:cxnLst/>
              <a:rect l="l" t="t" r="r" b="b"/>
              <a:pathLst>
                <a:path w="11369422" h="11369422">
                  <a:moveTo>
                    <a:pt x="10232517" y="11369421"/>
                  </a:moveTo>
                  <a:lnTo>
                    <a:pt x="1136904" y="11369421"/>
                  </a:lnTo>
                  <a:cubicBezTo>
                    <a:pt x="509397" y="11369421"/>
                    <a:pt x="0" y="10860151"/>
                    <a:pt x="0" y="10232517"/>
                  </a:cubicBezTo>
                  <a:lnTo>
                    <a:pt x="0" y="1136904"/>
                  </a:lnTo>
                  <a:cubicBezTo>
                    <a:pt x="0" y="509397"/>
                    <a:pt x="509397" y="0"/>
                    <a:pt x="1136904" y="0"/>
                  </a:cubicBezTo>
                  <a:lnTo>
                    <a:pt x="10232517" y="0"/>
                  </a:lnTo>
                  <a:cubicBezTo>
                    <a:pt x="10860151" y="0"/>
                    <a:pt x="11369422" y="509397"/>
                    <a:pt x="11369422" y="1136904"/>
                  </a:cubicBezTo>
                  <a:lnTo>
                    <a:pt x="11369422" y="10232517"/>
                  </a:lnTo>
                  <a:cubicBezTo>
                    <a:pt x="11369422" y="10860151"/>
                    <a:pt x="10860024" y="11369422"/>
                    <a:pt x="10232517" y="11369422"/>
                  </a:cubicBezTo>
                  <a:close/>
                </a:path>
              </a:pathLst>
            </a:custGeom>
            <a:blipFill>
              <a:blip r:embed="rId3"/>
              <a:stretch>
                <a:fillRect l="-25000" r="-25000"/>
              </a:stretch>
            </a:blipFill>
          </p:spPr>
        </p:sp>
      </p:grpSp>
      <p:sp>
        <p:nvSpPr>
          <p:cNvPr id="4" name="Freeform 4"/>
          <p:cNvSpPr/>
          <p:nvPr/>
        </p:nvSpPr>
        <p:spPr>
          <a:xfrm>
            <a:off x="8604545" y="879955"/>
            <a:ext cx="8527090" cy="8527090"/>
          </a:xfrm>
          <a:custGeom>
            <a:avLst/>
            <a:gdLst/>
            <a:ahLst/>
            <a:cxnLst/>
            <a:rect l="l" t="t" r="r" b="b"/>
            <a:pathLst>
              <a:path w="8527090" h="8527090">
                <a:moveTo>
                  <a:pt x="0" y="0"/>
                </a:moveTo>
                <a:lnTo>
                  <a:pt x="8527090" y="0"/>
                </a:lnTo>
                <a:lnTo>
                  <a:pt x="8527090" y="8527090"/>
                </a:lnTo>
                <a:lnTo>
                  <a:pt x="0" y="85270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89343" y="5992460"/>
            <a:ext cx="8572474" cy="3900688"/>
          </a:xfrm>
          <a:custGeom>
            <a:avLst/>
            <a:gdLst/>
            <a:ahLst/>
            <a:cxnLst/>
            <a:rect l="l" t="t" r="r" b="b"/>
            <a:pathLst>
              <a:path w="8572474" h="3900688">
                <a:moveTo>
                  <a:pt x="0" y="0"/>
                </a:moveTo>
                <a:lnTo>
                  <a:pt x="8572474" y="0"/>
                </a:lnTo>
                <a:lnTo>
                  <a:pt x="8572474" y="3900688"/>
                </a:lnTo>
                <a:lnTo>
                  <a:pt x="0" y="39006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16700121" y="1559304"/>
            <a:ext cx="2163553" cy="2194025"/>
            <a:chOff x="0" y="0"/>
            <a:chExt cx="2884737" cy="2925367"/>
          </a:xfrm>
        </p:grpSpPr>
        <p:sp>
          <p:nvSpPr>
            <p:cNvPr id="7" name="Freeform 7"/>
            <p:cNvSpPr/>
            <p:nvPr/>
          </p:nvSpPr>
          <p:spPr>
            <a:xfrm flipH="1">
              <a:off x="0" y="0"/>
              <a:ext cx="2884678" cy="2925318"/>
            </a:xfrm>
            <a:custGeom>
              <a:avLst/>
              <a:gdLst/>
              <a:ahLst/>
              <a:cxnLst/>
              <a:rect l="l" t="t" r="r" b="b"/>
              <a:pathLst>
                <a:path w="2884678" h="2925318">
                  <a:moveTo>
                    <a:pt x="2884678" y="0"/>
                  </a:moveTo>
                  <a:lnTo>
                    <a:pt x="0" y="0"/>
                  </a:lnTo>
                  <a:lnTo>
                    <a:pt x="0" y="2925318"/>
                  </a:lnTo>
                  <a:lnTo>
                    <a:pt x="2884678" y="2925318"/>
                  </a:lnTo>
                  <a:lnTo>
                    <a:pt x="2884678" y="0"/>
                  </a:lnTo>
                  <a:close/>
                </a:path>
              </a:pathLst>
            </a:custGeom>
            <a:blipFill>
              <a:blip r:embed="rId8"/>
              <a:stretch>
                <a:fillRect r="-2" b="-1"/>
              </a:stretch>
            </a:blipFill>
          </p:spPr>
        </p:sp>
      </p:grpSp>
      <p:grpSp>
        <p:nvGrpSpPr>
          <p:cNvPr id="8" name="Group 8"/>
          <p:cNvGrpSpPr/>
          <p:nvPr/>
        </p:nvGrpSpPr>
        <p:grpSpPr>
          <a:xfrm>
            <a:off x="9688121" y="277248"/>
            <a:ext cx="1623384" cy="1761581"/>
            <a:chOff x="0" y="0"/>
            <a:chExt cx="2164512" cy="2348775"/>
          </a:xfrm>
        </p:grpSpPr>
        <p:sp>
          <p:nvSpPr>
            <p:cNvPr id="9" name="Freeform 9"/>
            <p:cNvSpPr/>
            <p:nvPr/>
          </p:nvSpPr>
          <p:spPr>
            <a:xfrm>
              <a:off x="0" y="0"/>
              <a:ext cx="2164461" cy="2348738"/>
            </a:xfrm>
            <a:custGeom>
              <a:avLst/>
              <a:gdLst/>
              <a:ahLst/>
              <a:cxnLst/>
              <a:rect l="l" t="t" r="r" b="b"/>
              <a:pathLst>
                <a:path w="2164461" h="2348738">
                  <a:moveTo>
                    <a:pt x="0" y="0"/>
                  </a:moveTo>
                  <a:lnTo>
                    <a:pt x="2164461" y="0"/>
                  </a:lnTo>
                  <a:lnTo>
                    <a:pt x="2164461" y="2348738"/>
                  </a:lnTo>
                  <a:lnTo>
                    <a:pt x="0" y="2348738"/>
                  </a:lnTo>
                  <a:lnTo>
                    <a:pt x="0" y="0"/>
                  </a:lnTo>
                  <a:close/>
                </a:path>
              </a:pathLst>
            </a:custGeom>
            <a:blipFill>
              <a:blip r:embed="rId9"/>
              <a:stretch>
                <a:fillRect r="-2" b="-1"/>
              </a:stretch>
            </a:blipFill>
          </p:spPr>
        </p:sp>
      </p:grpSp>
      <p:grpSp>
        <p:nvGrpSpPr>
          <p:cNvPr id="10" name="Group 10"/>
          <p:cNvGrpSpPr/>
          <p:nvPr/>
        </p:nvGrpSpPr>
        <p:grpSpPr>
          <a:xfrm>
            <a:off x="11526586" y="8639929"/>
            <a:ext cx="2003088" cy="1647071"/>
            <a:chOff x="0" y="0"/>
            <a:chExt cx="2670784" cy="2196095"/>
          </a:xfrm>
        </p:grpSpPr>
        <p:sp>
          <p:nvSpPr>
            <p:cNvPr id="11" name="Freeform 11"/>
            <p:cNvSpPr/>
            <p:nvPr/>
          </p:nvSpPr>
          <p:spPr>
            <a:xfrm>
              <a:off x="0" y="0"/>
              <a:ext cx="2670810" cy="2196084"/>
            </a:xfrm>
            <a:custGeom>
              <a:avLst/>
              <a:gdLst/>
              <a:ahLst/>
              <a:cxnLst/>
              <a:rect l="l" t="t" r="r" b="b"/>
              <a:pathLst>
                <a:path w="2670810" h="2196084">
                  <a:moveTo>
                    <a:pt x="0" y="0"/>
                  </a:moveTo>
                  <a:lnTo>
                    <a:pt x="2670810" y="0"/>
                  </a:lnTo>
                  <a:lnTo>
                    <a:pt x="2670810" y="2196084"/>
                  </a:lnTo>
                  <a:lnTo>
                    <a:pt x="0" y="2196084"/>
                  </a:lnTo>
                  <a:lnTo>
                    <a:pt x="0" y="0"/>
                  </a:lnTo>
                  <a:close/>
                </a:path>
              </a:pathLst>
            </a:custGeom>
            <a:blipFill>
              <a:blip r:embed="rId10"/>
              <a:stretch>
                <a:fillRect/>
              </a:stretch>
            </a:blipFill>
          </p:spPr>
        </p:sp>
      </p:grpSp>
      <p:grpSp>
        <p:nvGrpSpPr>
          <p:cNvPr id="12" name="Group 12"/>
          <p:cNvGrpSpPr/>
          <p:nvPr/>
        </p:nvGrpSpPr>
        <p:grpSpPr>
          <a:xfrm>
            <a:off x="15652995" y="9258300"/>
            <a:ext cx="2457301" cy="934798"/>
            <a:chOff x="0" y="0"/>
            <a:chExt cx="3276401" cy="1246397"/>
          </a:xfrm>
        </p:grpSpPr>
        <p:sp>
          <p:nvSpPr>
            <p:cNvPr id="13" name="Freeform 13"/>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1"/>
              <a:stretch>
                <a:fillRect t="-60" r="-1" b="-62"/>
              </a:stretch>
            </a:blipFill>
          </p:spPr>
        </p:sp>
      </p:grpSp>
      <p:sp>
        <p:nvSpPr>
          <p:cNvPr id="14" name="Freeform 14"/>
          <p:cNvSpPr/>
          <p:nvPr/>
        </p:nvSpPr>
        <p:spPr>
          <a:xfrm>
            <a:off x="996468" y="304453"/>
            <a:ext cx="2549459" cy="1254851"/>
          </a:xfrm>
          <a:custGeom>
            <a:avLst/>
            <a:gdLst/>
            <a:ahLst/>
            <a:cxnLst/>
            <a:rect l="l" t="t" r="r" b="b"/>
            <a:pathLst>
              <a:path w="2549459" h="1254851">
                <a:moveTo>
                  <a:pt x="0" y="0"/>
                </a:moveTo>
                <a:lnTo>
                  <a:pt x="2549459" y="0"/>
                </a:lnTo>
                <a:lnTo>
                  <a:pt x="2549459" y="1254851"/>
                </a:lnTo>
                <a:lnTo>
                  <a:pt x="0" y="1254851"/>
                </a:lnTo>
                <a:lnTo>
                  <a:pt x="0" y="0"/>
                </a:lnTo>
                <a:close/>
              </a:path>
            </a:pathLst>
          </a:custGeom>
          <a:blipFill>
            <a:blip r:embed="rId12"/>
            <a:stretch>
              <a:fillRect/>
            </a:stretch>
          </a:blipFill>
        </p:spPr>
      </p:sp>
      <p:sp>
        <p:nvSpPr>
          <p:cNvPr id="15" name="TextBox 15"/>
          <p:cNvSpPr txBox="1"/>
          <p:nvPr/>
        </p:nvSpPr>
        <p:spPr>
          <a:xfrm>
            <a:off x="1589343" y="4979000"/>
            <a:ext cx="6278280" cy="1013460"/>
          </a:xfrm>
          <a:prstGeom prst="rect">
            <a:avLst/>
          </a:prstGeom>
        </p:spPr>
        <p:txBody>
          <a:bodyPr lIns="0" tIns="0" rIns="0" bIns="0" rtlCol="0" anchor="t">
            <a:spAutoFit/>
          </a:bodyPr>
          <a:lstStyle/>
          <a:p>
            <a:pPr algn="l">
              <a:lnSpc>
                <a:spcPts val="7919"/>
              </a:lnSpc>
            </a:pPr>
            <a:r>
              <a:rPr lang="en-US" sz="5499" b="1">
                <a:solidFill>
                  <a:srgbClr val="000000"/>
                </a:solidFill>
                <a:latin typeface="Poppins Bold"/>
                <a:ea typeface="Poppins Bold"/>
                <a:cs typeface="Poppins Bold"/>
                <a:sym typeface="Poppins Bold"/>
              </a:rPr>
              <a:t>Definisi </a:t>
            </a:r>
          </a:p>
        </p:txBody>
      </p:sp>
      <p:sp>
        <p:nvSpPr>
          <p:cNvPr id="16" name="TextBox 16"/>
          <p:cNvSpPr txBox="1"/>
          <p:nvPr/>
        </p:nvSpPr>
        <p:spPr>
          <a:xfrm>
            <a:off x="1866973" y="6232293"/>
            <a:ext cx="8017214" cy="3196209"/>
          </a:xfrm>
          <a:prstGeom prst="rect">
            <a:avLst/>
          </a:prstGeom>
        </p:spPr>
        <p:txBody>
          <a:bodyPr lIns="0" tIns="0" rIns="0" bIns="0" rtlCol="0" anchor="t">
            <a:spAutoFit/>
          </a:bodyPr>
          <a:lstStyle/>
          <a:p>
            <a:pPr algn="l">
              <a:lnSpc>
                <a:spcPts val="4263"/>
              </a:lnSpc>
            </a:pPr>
            <a:r>
              <a:rPr lang="en-US" sz="2900">
                <a:solidFill>
                  <a:srgbClr val="000000"/>
                </a:solidFill>
                <a:latin typeface="Poppins"/>
                <a:ea typeface="Poppins"/>
                <a:cs typeface="Poppins"/>
                <a:sym typeface="Poppins"/>
              </a:rPr>
              <a:t>Pelanggaran Disiplin adalah setiap ucapan,  tulisan, atau perbuatan PNS yang tidak  menaati kewajiban dan /atau melanggar  larangan ketentuan disiplin PNS, baik yang  dilakukan di dalam maupun di luar jam kerja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05247" y="1821665"/>
            <a:ext cx="9713342" cy="5516031"/>
          </a:xfrm>
          <a:custGeom>
            <a:avLst/>
            <a:gdLst/>
            <a:ahLst/>
            <a:cxnLst/>
            <a:rect l="l" t="t" r="r" b="b"/>
            <a:pathLst>
              <a:path w="9713342" h="5516031">
                <a:moveTo>
                  <a:pt x="0" y="0"/>
                </a:moveTo>
                <a:lnTo>
                  <a:pt x="9713342" y="0"/>
                </a:lnTo>
                <a:lnTo>
                  <a:pt x="9713342" y="5516031"/>
                </a:lnTo>
                <a:lnTo>
                  <a:pt x="0" y="55160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671087" y="3616127"/>
            <a:ext cx="6527911" cy="3694513"/>
          </a:xfrm>
          <a:custGeom>
            <a:avLst/>
            <a:gdLst/>
            <a:ahLst/>
            <a:cxnLst/>
            <a:rect l="l" t="t" r="r" b="b"/>
            <a:pathLst>
              <a:path w="6527911" h="3694513">
                <a:moveTo>
                  <a:pt x="0" y="0"/>
                </a:moveTo>
                <a:lnTo>
                  <a:pt x="6527911" y="0"/>
                </a:lnTo>
                <a:lnTo>
                  <a:pt x="6527911" y="3694513"/>
                </a:lnTo>
                <a:lnTo>
                  <a:pt x="0" y="36945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387748" y="4746273"/>
            <a:ext cx="5094588" cy="1390650"/>
          </a:xfrm>
          <a:prstGeom prst="rect">
            <a:avLst/>
          </a:prstGeom>
        </p:spPr>
        <p:txBody>
          <a:bodyPr lIns="0" tIns="0" rIns="0" bIns="0" rtlCol="0" anchor="t">
            <a:spAutoFit/>
          </a:bodyPr>
          <a:lstStyle/>
          <a:p>
            <a:pPr algn="l">
              <a:lnSpc>
                <a:spcPts val="10800"/>
              </a:lnSpc>
            </a:pPr>
            <a:r>
              <a:rPr lang="en-US" sz="7500" b="1">
                <a:solidFill>
                  <a:srgbClr val="000000"/>
                </a:solidFill>
                <a:latin typeface="Poppins Bold"/>
                <a:ea typeface="Poppins Bold"/>
                <a:cs typeface="Poppins Bold"/>
                <a:sym typeface="Poppins Bold"/>
              </a:rPr>
              <a:t>CPNS</a:t>
            </a:r>
          </a:p>
        </p:txBody>
      </p:sp>
      <p:grpSp>
        <p:nvGrpSpPr>
          <p:cNvPr id="5" name="Group 5"/>
          <p:cNvGrpSpPr/>
          <p:nvPr/>
        </p:nvGrpSpPr>
        <p:grpSpPr>
          <a:xfrm>
            <a:off x="703319" y="2564693"/>
            <a:ext cx="6463447" cy="1392266"/>
            <a:chOff x="0" y="0"/>
            <a:chExt cx="8617929" cy="1856355"/>
          </a:xfrm>
        </p:grpSpPr>
        <p:sp>
          <p:nvSpPr>
            <p:cNvPr id="6" name="Freeform 6"/>
            <p:cNvSpPr/>
            <p:nvPr/>
          </p:nvSpPr>
          <p:spPr>
            <a:xfrm>
              <a:off x="0" y="0"/>
              <a:ext cx="8617966" cy="1856359"/>
            </a:xfrm>
            <a:custGeom>
              <a:avLst/>
              <a:gdLst/>
              <a:ahLst/>
              <a:cxnLst/>
              <a:rect l="l" t="t" r="r" b="b"/>
              <a:pathLst>
                <a:path w="8617966" h="1856359">
                  <a:moveTo>
                    <a:pt x="0" y="0"/>
                  </a:moveTo>
                  <a:lnTo>
                    <a:pt x="8617966" y="0"/>
                  </a:lnTo>
                  <a:lnTo>
                    <a:pt x="8617966" y="1856359"/>
                  </a:lnTo>
                  <a:lnTo>
                    <a:pt x="0" y="1856359"/>
                  </a:lnTo>
                  <a:lnTo>
                    <a:pt x="0" y="0"/>
                  </a:lnTo>
                  <a:close/>
                </a:path>
              </a:pathLst>
            </a:custGeom>
            <a:blipFill>
              <a:blip r:embed="rId7"/>
              <a:stretch>
                <a:fillRect t="-135695" b="-135695"/>
              </a:stretch>
            </a:blipFill>
          </p:spPr>
        </p:sp>
      </p:grpSp>
      <p:sp>
        <p:nvSpPr>
          <p:cNvPr id="7" name="TextBox 7"/>
          <p:cNvSpPr txBox="1"/>
          <p:nvPr/>
        </p:nvSpPr>
        <p:spPr>
          <a:xfrm>
            <a:off x="8341803" y="2526593"/>
            <a:ext cx="8583920" cy="4013200"/>
          </a:xfrm>
          <a:prstGeom prst="rect">
            <a:avLst/>
          </a:prstGeom>
        </p:spPr>
        <p:txBody>
          <a:bodyPr lIns="0" tIns="0" rIns="0" bIns="0" rtlCol="0" anchor="t">
            <a:spAutoFit/>
          </a:bodyPr>
          <a:lstStyle/>
          <a:p>
            <a:pPr marL="571504" lvl="2" indent="-190501" algn="l">
              <a:lnSpc>
                <a:spcPts val="3199"/>
              </a:lnSpc>
              <a:buFont typeface="Arial"/>
              <a:buChar char="⚬"/>
            </a:pPr>
            <a:r>
              <a:rPr lang="en-US" sz="2499" b="1">
                <a:solidFill>
                  <a:srgbClr val="000000"/>
                </a:solidFill>
                <a:latin typeface="Poppins Bold"/>
                <a:ea typeface="Poppins Bold"/>
                <a:cs typeface="Poppins Bold"/>
                <a:sym typeface="Poppins Bold"/>
              </a:rPr>
              <a:t>Ketentuan Peraturan Badan ini mutatis mutandis berlaku bagi Calon PNS</a:t>
            </a:r>
            <a:r>
              <a:rPr lang="en-US" sz="2499">
                <a:solidFill>
                  <a:srgbClr val="000000"/>
                </a:solidFill>
                <a:latin typeface="Poppins"/>
                <a:ea typeface="Poppins"/>
                <a:cs typeface="Poppins"/>
                <a:sym typeface="Poppins"/>
              </a:rPr>
              <a:t>. </a:t>
            </a:r>
          </a:p>
          <a:p>
            <a:pPr marL="571504" lvl="2" indent="-190501" algn="l">
              <a:lnSpc>
                <a:spcPts val="3199"/>
              </a:lnSpc>
              <a:buFont typeface="Arial"/>
              <a:buChar char="⚬"/>
            </a:pPr>
            <a:r>
              <a:rPr lang="en-US" sz="2499">
                <a:solidFill>
                  <a:srgbClr val="000000"/>
                </a:solidFill>
                <a:latin typeface="Poppins"/>
                <a:ea typeface="Poppins"/>
                <a:cs typeface="Poppins"/>
                <a:sym typeface="Poppins"/>
              </a:rPr>
              <a:t>Calon PNS yang dijatuhi Hukuman Disiplin tingkat sedang atau tingkat berat, dinyatakan tidak memenuhi syarat untuk diangkat menjadi PNS dan diberhentikan dengan hormat atau diberhentikan dengan hormat tidak atas permintaan sendiri sebagai Calon PNS sesuai dengan ketentuan peraturan perundang-undangan.</a:t>
            </a:r>
          </a:p>
        </p:txBody>
      </p:sp>
      <p:grpSp>
        <p:nvGrpSpPr>
          <p:cNvPr id="8" name="Group 8"/>
          <p:cNvGrpSpPr/>
          <p:nvPr/>
        </p:nvGrpSpPr>
        <p:grpSpPr>
          <a:xfrm>
            <a:off x="-721968" y="9123135"/>
            <a:ext cx="2287364" cy="2327730"/>
            <a:chOff x="0" y="0"/>
            <a:chExt cx="3049819" cy="3103640"/>
          </a:xfrm>
        </p:grpSpPr>
        <p:sp>
          <p:nvSpPr>
            <p:cNvPr id="9" name="Freeform 9"/>
            <p:cNvSpPr/>
            <p:nvPr/>
          </p:nvSpPr>
          <p:spPr>
            <a:xfrm>
              <a:off x="0" y="0"/>
              <a:ext cx="3049778" cy="3103626"/>
            </a:xfrm>
            <a:custGeom>
              <a:avLst/>
              <a:gdLst/>
              <a:ahLst/>
              <a:cxnLst/>
              <a:rect l="l" t="t" r="r" b="b"/>
              <a:pathLst>
                <a:path w="3049778" h="3103626">
                  <a:moveTo>
                    <a:pt x="0" y="0"/>
                  </a:moveTo>
                  <a:lnTo>
                    <a:pt x="3049778" y="0"/>
                  </a:lnTo>
                  <a:lnTo>
                    <a:pt x="3049778" y="3103626"/>
                  </a:lnTo>
                  <a:lnTo>
                    <a:pt x="0" y="3103626"/>
                  </a:lnTo>
                  <a:lnTo>
                    <a:pt x="0" y="0"/>
                  </a:lnTo>
                  <a:close/>
                </a:path>
              </a:pathLst>
            </a:custGeom>
            <a:blipFill>
              <a:blip r:embed="rId8"/>
              <a:stretch>
                <a:fillRect r="-1"/>
              </a:stretch>
            </a:blipFill>
          </p:spPr>
        </p:sp>
      </p:grpSp>
      <p:grpSp>
        <p:nvGrpSpPr>
          <p:cNvPr id="10" name="Group 10"/>
          <p:cNvGrpSpPr/>
          <p:nvPr/>
        </p:nvGrpSpPr>
        <p:grpSpPr>
          <a:xfrm>
            <a:off x="5484043" y="2402793"/>
            <a:ext cx="2180493" cy="2180493"/>
            <a:chOff x="0" y="0"/>
            <a:chExt cx="2907324" cy="2907324"/>
          </a:xfrm>
        </p:grpSpPr>
        <p:sp>
          <p:nvSpPr>
            <p:cNvPr id="11" name="Freeform 11"/>
            <p:cNvSpPr/>
            <p:nvPr/>
          </p:nvSpPr>
          <p:spPr>
            <a:xfrm>
              <a:off x="0" y="0"/>
              <a:ext cx="2907284" cy="2907284"/>
            </a:xfrm>
            <a:custGeom>
              <a:avLst/>
              <a:gdLst/>
              <a:ahLst/>
              <a:cxnLst/>
              <a:rect l="l" t="t" r="r" b="b"/>
              <a:pathLst>
                <a:path w="2907284" h="2907284">
                  <a:moveTo>
                    <a:pt x="0" y="0"/>
                  </a:moveTo>
                  <a:lnTo>
                    <a:pt x="2907284" y="0"/>
                  </a:lnTo>
                  <a:lnTo>
                    <a:pt x="2907284" y="2907284"/>
                  </a:lnTo>
                  <a:lnTo>
                    <a:pt x="0" y="2907284"/>
                  </a:lnTo>
                  <a:lnTo>
                    <a:pt x="0" y="0"/>
                  </a:lnTo>
                  <a:close/>
                </a:path>
              </a:pathLst>
            </a:custGeom>
            <a:blipFill>
              <a:blip r:embed="rId9"/>
              <a:stretch>
                <a:fillRect r="-1" b="-1"/>
              </a:stretch>
            </a:blipFill>
          </p:spPr>
        </p:sp>
      </p:grpSp>
      <p:grpSp>
        <p:nvGrpSpPr>
          <p:cNvPr id="12" name="Group 12"/>
          <p:cNvGrpSpPr/>
          <p:nvPr/>
        </p:nvGrpSpPr>
        <p:grpSpPr>
          <a:xfrm>
            <a:off x="15536836" y="9258300"/>
            <a:ext cx="2457301" cy="934798"/>
            <a:chOff x="0" y="0"/>
            <a:chExt cx="3276401" cy="1246397"/>
          </a:xfrm>
        </p:grpSpPr>
        <p:sp>
          <p:nvSpPr>
            <p:cNvPr id="13" name="Freeform 13"/>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0"/>
              <a:stretch>
                <a:fillRect t="-60" r="-1" b="-62"/>
              </a:stretch>
            </a:blip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7317778">
            <a:off x="6110313" y="4866831"/>
            <a:ext cx="3767325" cy="0"/>
          </a:xfrm>
          <a:prstGeom prst="line">
            <a:avLst/>
          </a:prstGeom>
          <a:ln w="47625" cap="rnd">
            <a:solidFill>
              <a:srgbClr val="3C5679"/>
            </a:solidFill>
            <a:prstDash val="solid"/>
            <a:headEnd type="none" w="sm" len="sm"/>
            <a:tailEnd type="none" w="sm" len="sm"/>
          </a:ln>
        </p:spPr>
      </p:sp>
      <p:sp>
        <p:nvSpPr>
          <p:cNvPr id="3" name="AutoShape 3"/>
          <p:cNvSpPr/>
          <p:nvPr/>
        </p:nvSpPr>
        <p:spPr>
          <a:xfrm rot="3325658">
            <a:off x="6176117" y="5656400"/>
            <a:ext cx="3794686" cy="0"/>
          </a:xfrm>
          <a:prstGeom prst="line">
            <a:avLst/>
          </a:prstGeom>
          <a:ln w="47625" cap="rnd">
            <a:solidFill>
              <a:srgbClr val="3C5679"/>
            </a:solidFill>
            <a:prstDash val="solid"/>
            <a:headEnd type="none" w="sm" len="sm"/>
            <a:tailEnd type="none" w="sm" len="sm"/>
          </a:ln>
        </p:spPr>
      </p:sp>
      <p:sp>
        <p:nvSpPr>
          <p:cNvPr id="4" name="Freeform 4"/>
          <p:cNvSpPr/>
          <p:nvPr/>
        </p:nvSpPr>
        <p:spPr>
          <a:xfrm>
            <a:off x="8266610" y="1209394"/>
            <a:ext cx="2411782" cy="2422105"/>
          </a:xfrm>
          <a:custGeom>
            <a:avLst/>
            <a:gdLst/>
            <a:ahLst/>
            <a:cxnLst/>
            <a:rect l="l" t="t" r="r" b="b"/>
            <a:pathLst>
              <a:path w="2411782" h="2422105">
                <a:moveTo>
                  <a:pt x="0" y="0"/>
                </a:moveTo>
                <a:lnTo>
                  <a:pt x="2411781" y="0"/>
                </a:lnTo>
                <a:lnTo>
                  <a:pt x="2411781" y="2422105"/>
                </a:lnTo>
                <a:lnTo>
                  <a:pt x="0" y="24221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AutoShape 5"/>
          <p:cNvSpPr/>
          <p:nvPr/>
        </p:nvSpPr>
        <p:spPr>
          <a:xfrm rot="50181">
            <a:off x="6360459" y="5279510"/>
            <a:ext cx="3915305" cy="0"/>
          </a:xfrm>
          <a:prstGeom prst="line">
            <a:avLst/>
          </a:prstGeom>
          <a:ln w="47625" cap="rnd">
            <a:solidFill>
              <a:srgbClr val="3C5679"/>
            </a:solidFill>
            <a:prstDash val="solid"/>
            <a:headEnd type="none" w="sm" len="sm"/>
            <a:tailEnd type="none" w="sm" len="sm"/>
          </a:ln>
        </p:spPr>
      </p:sp>
      <p:sp>
        <p:nvSpPr>
          <p:cNvPr id="6" name="Freeform 6"/>
          <p:cNvSpPr/>
          <p:nvPr/>
        </p:nvSpPr>
        <p:spPr>
          <a:xfrm>
            <a:off x="9805278" y="4087508"/>
            <a:ext cx="2411782" cy="2422105"/>
          </a:xfrm>
          <a:custGeom>
            <a:avLst/>
            <a:gdLst/>
            <a:ahLst/>
            <a:cxnLst/>
            <a:rect l="l" t="t" r="r" b="b"/>
            <a:pathLst>
              <a:path w="2411782" h="2422105">
                <a:moveTo>
                  <a:pt x="0" y="0"/>
                </a:moveTo>
                <a:lnTo>
                  <a:pt x="2411781" y="0"/>
                </a:lnTo>
                <a:lnTo>
                  <a:pt x="2411781" y="2422105"/>
                </a:lnTo>
                <a:lnTo>
                  <a:pt x="0" y="24221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8309648" y="6890421"/>
            <a:ext cx="2411782" cy="2422105"/>
          </a:xfrm>
          <a:custGeom>
            <a:avLst/>
            <a:gdLst/>
            <a:ahLst/>
            <a:cxnLst/>
            <a:rect l="l" t="t" r="r" b="b"/>
            <a:pathLst>
              <a:path w="2411782" h="2422105">
                <a:moveTo>
                  <a:pt x="0" y="0"/>
                </a:moveTo>
                <a:lnTo>
                  <a:pt x="2411781" y="0"/>
                </a:lnTo>
                <a:lnTo>
                  <a:pt x="2411781" y="2422105"/>
                </a:lnTo>
                <a:lnTo>
                  <a:pt x="0" y="24221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10374454" y="4561570"/>
            <a:ext cx="1273433" cy="1273433"/>
            <a:chOff x="0" y="0"/>
            <a:chExt cx="1697911" cy="1697911"/>
          </a:xfrm>
        </p:grpSpPr>
        <p:sp>
          <p:nvSpPr>
            <p:cNvPr id="9" name="Freeform 9"/>
            <p:cNvSpPr/>
            <p:nvPr/>
          </p:nvSpPr>
          <p:spPr>
            <a:xfrm>
              <a:off x="0" y="0"/>
              <a:ext cx="1697863" cy="1697863"/>
            </a:xfrm>
            <a:custGeom>
              <a:avLst/>
              <a:gdLst/>
              <a:ahLst/>
              <a:cxnLst/>
              <a:rect l="l" t="t" r="r" b="b"/>
              <a:pathLst>
                <a:path w="1697863" h="1697863">
                  <a:moveTo>
                    <a:pt x="0" y="0"/>
                  </a:moveTo>
                  <a:lnTo>
                    <a:pt x="1697863" y="0"/>
                  </a:lnTo>
                  <a:lnTo>
                    <a:pt x="1697863" y="1697863"/>
                  </a:lnTo>
                  <a:lnTo>
                    <a:pt x="0" y="1697863"/>
                  </a:lnTo>
                  <a:lnTo>
                    <a:pt x="0" y="0"/>
                  </a:lnTo>
                  <a:close/>
                </a:path>
              </a:pathLst>
            </a:custGeom>
            <a:blipFill>
              <a:blip r:embed="rId5"/>
              <a:stretch>
                <a:fillRect r="-2" b="-2"/>
              </a:stretch>
            </a:blipFill>
          </p:spPr>
        </p:sp>
      </p:grpSp>
      <p:grpSp>
        <p:nvGrpSpPr>
          <p:cNvPr id="10" name="Group 10"/>
          <p:cNvGrpSpPr/>
          <p:nvPr/>
        </p:nvGrpSpPr>
        <p:grpSpPr>
          <a:xfrm>
            <a:off x="8835785" y="1783730"/>
            <a:ext cx="1273433" cy="1273433"/>
            <a:chOff x="0" y="0"/>
            <a:chExt cx="1697911" cy="1697911"/>
          </a:xfrm>
        </p:grpSpPr>
        <p:sp>
          <p:nvSpPr>
            <p:cNvPr id="11" name="Freeform 11"/>
            <p:cNvSpPr/>
            <p:nvPr/>
          </p:nvSpPr>
          <p:spPr>
            <a:xfrm>
              <a:off x="0" y="0"/>
              <a:ext cx="1697863" cy="1697863"/>
            </a:xfrm>
            <a:custGeom>
              <a:avLst/>
              <a:gdLst/>
              <a:ahLst/>
              <a:cxnLst/>
              <a:rect l="l" t="t" r="r" b="b"/>
              <a:pathLst>
                <a:path w="1697863" h="1697863">
                  <a:moveTo>
                    <a:pt x="0" y="0"/>
                  </a:moveTo>
                  <a:lnTo>
                    <a:pt x="1697863" y="0"/>
                  </a:lnTo>
                  <a:lnTo>
                    <a:pt x="1697863" y="1697863"/>
                  </a:lnTo>
                  <a:lnTo>
                    <a:pt x="0" y="1697863"/>
                  </a:lnTo>
                  <a:lnTo>
                    <a:pt x="0" y="0"/>
                  </a:lnTo>
                  <a:close/>
                </a:path>
              </a:pathLst>
            </a:custGeom>
            <a:blipFill>
              <a:blip r:embed="rId6"/>
              <a:stretch>
                <a:fillRect r="-2" b="-2"/>
              </a:stretch>
            </a:blipFill>
          </p:spPr>
        </p:sp>
      </p:grpSp>
      <p:grpSp>
        <p:nvGrpSpPr>
          <p:cNvPr id="12" name="Group 12"/>
          <p:cNvGrpSpPr/>
          <p:nvPr/>
        </p:nvGrpSpPr>
        <p:grpSpPr>
          <a:xfrm>
            <a:off x="8878823" y="7464757"/>
            <a:ext cx="1273433" cy="1273433"/>
            <a:chOff x="0" y="0"/>
            <a:chExt cx="1697911" cy="1697911"/>
          </a:xfrm>
        </p:grpSpPr>
        <p:sp>
          <p:nvSpPr>
            <p:cNvPr id="13" name="Freeform 13"/>
            <p:cNvSpPr/>
            <p:nvPr/>
          </p:nvSpPr>
          <p:spPr>
            <a:xfrm>
              <a:off x="0" y="0"/>
              <a:ext cx="1697863" cy="1697863"/>
            </a:xfrm>
            <a:custGeom>
              <a:avLst/>
              <a:gdLst/>
              <a:ahLst/>
              <a:cxnLst/>
              <a:rect l="l" t="t" r="r" b="b"/>
              <a:pathLst>
                <a:path w="1697863" h="1697863">
                  <a:moveTo>
                    <a:pt x="0" y="0"/>
                  </a:moveTo>
                  <a:lnTo>
                    <a:pt x="1697863" y="0"/>
                  </a:lnTo>
                  <a:lnTo>
                    <a:pt x="1697863" y="1697863"/>
                  </a:lnTo>
                  <a:lnTo>
                    <a:pt x="0" y="1697863"/>
                  </a:lnTo>
                  <a:lnTo>
                    <a:pt x="0" y="0"/>
                  </a:lnTo>
                  <a:close/>
                </a:path>
              </a:pathLst>
            </a:custGeom>
            <a:blipFill>
              <a:blip r:embed="rId7"/>
              <a:stretch>
                <a:fillRect r="-2" b="-2"/>
              </a:stretch>
            </a:blipFill>
          </p:spPr>
        </p:sp>
      </p:grpSp>
      <p:sp>
        <p:nvSpPr>
          <p:cNvPr id="14" name="Freeform 14"/>
          <p:cNvSpPr/>
          <p:nvPr/>
        </p:nvSpPr>
        <p:spPr>
          <a:xfrm>
            <a:off x="6330885" y="3858149"/>
            <a:ext cx="2868542" cy="2880822"/>
          </a:xfrm>
          <a:custGeom>
            <a:avLst/>
            <a:gdLst/>
            <a:ahLst/>
            <a:cxnLst/>
            <a:rect l="l" t="t" r="r" b="b"/>
            <a:pathLst>
              <a:path w="2868542" h="2880822">
                <a:moveTo>
                  <a:pt x="0" y="0"/>
                </a:moveTo>
                <a:lnTo>
                  <a:pt x="2868542" y="0"/>
                </a:lnTo>
                <a:lnTo>
                  <a:pt x="2868542" y="2880822"/>
                </a:lnTo>
                <a:lnTo>
                  <a:pt x="0" y="28808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5" name="Group 15"/>
          <p:cNvGrpSpPr/>
          <p:nvPr/>
        </p:nvGrpSpPr>
        <p:grpSpPr>
          <a:xfrm>
            <a:off x="7160974" y="4300921"/>
            <a:ext cx="1208367" cy="2052429"/>
            <a:chOff x="0" y="0"/>
            <a:chExt cx="1611156" cy="2736572"/>
          </a:xfrm>
        </p:grpSpPr>
        <p:sp>
          <p:nvSpPr>
            <p:cNvPr id="16" name="Freeform 16"/>
            <p:cNvSpPr/>
            <p:nvPr/>
          </p:nvSpPr>
          <p:spPr>
            <a:xfrm>
              <a:off x="0" y="0"/>
              <a:ext cx="1611122" cy="2736596"/>
            </a:xfrm>
            <a:custGeom>
              <a:avLst/>
              <a:gdLst/>
              <a:ahLst/>
              <a:cxnLst/>
              <a:rect l="l" t="t" r="r" b="b"/>
              <a:pathLst>
                <a:path w="1611122" h="2736596">
                  <a:moveTo>
                    <a:pt x="0" y="0"/>
                  </a:moveTo>
                  <a:lnTo>
                    <a:pt x="1611122" y="0"/>
                  </a:lnTo>
                  <a:lnTo>
                    <a:pt x="1611122" y="2736596"/>
                  </a:lnTo>
                  <a:lnTo>
                    <a:pt x="0" y="2736596"/>
                  </a:lnTo>
                  <a:lnTo>
                    <a:pt x="0" y="0"/>
                  </a:lnTo>
                  <a:close/>
                </a:path>
              </a:pathLst>
            </a:custGeom>
            <a:blipFill>
              <a:blip r:embed="rId10"/>
              <a:stretch>
                <a:fillRect l="-8" r="-10"/>
              </a:stretch>
            </a:blipFill>
          </p:spPr>
        </p:sp>
      </p:grpSp>
      <p:sp>
        <p:nvSpPr>
          <p:cNvPr id="17" name="TextBox 17"/>
          <p:cNvSpPr txBox="1"/>
          <p:nvPr/>
        </p:nvSpPr>
        <p:spPr>
          <a:xfrm>
            <a:off x="10772111" y="1379890"/>
            <a:ext cx="4938903" cy="1677272"/>
          </a:xfrm>
          <a:prstGeom prst="rect">
            <a:avLst/>
          </a:prstGeom>
        </p:spPr>
        <p:txBody>
          <a:bodyPr lIns="0" tIns="0" rIns="0" bIns="0" rtlCol="0" anchor="t">
            <a:spAutoFit/>
          </a:bodyPr>
          <a:lstStyle/>
          <a:p>
            <a:pPr algn="l">
              <a:lnSpc>
                <a:spcPts val="3696"/>
              </a:lnSpc>
            </a:pPr>
            <a:r>
              <a:rPr lang="en-US" sz="2200" b="1">
                <a:solidFill>
                  <a:srgbClr val="000000"/>
                </a:solidFill>
                <a:latin typeface="Poppins Bold"/>
                <a:ea typeface="Poppins Bold"/>
                <a:cs typeface="Poppins Bold"/>
                <a:sym typeface="Poppins Bold"/>
              </a:rPr>
              <a:t>Keputusan hukuman disiplin harus didokumentasikan oleh pejabat pengelola kepegawaian di instansi yang bersangkutan</a:t>
            </a:r>
          </a:p>
        </p:txBody>
      </p:sp>
      <p:sp>
        <p:nvSpPr>
          <p:cNvPr id="18" name="TextBox 18"/>
          <p:cNvSpPr txBox="1"/>
          <p:nvPr/>
        </p:nvSpPr>
        <p:spPr>
          <a:xfrm>
            <a:off x="12320397" y="4457936"/>
            <a:ext cx="4938903" cy="1286847"/>
          </a:xfrm>
          <a:prstGeom prst="rect">
            <a:avLst/>
          </a:prstGeom>
        </p:spPr>
        <p:txBody>
          <a:bodyPr lIns="0" tIns="0" rIns="0" bIns="0" rtlCol="0" anchor="t">
            <a:spAutoFit/>
          </a:bodyPr>
          <a:lstStyle/>
          <a:p>
            <a:pPr algn="l">
              <a:lnSpc>
                <a:spcPts val="3696"/>
              </a:lnSpc>
            </a:pPr>
            <a:r>
              <a:rPr lang="en-US" sz="2200" b="1">
                <a:solidFill>
                  <a:srgbClr val="000000"/>
                </a:solidFill>
                <a:latin typeface="Poppins Bold"/>
                <a:ea typeface="Poppins Bold"/>
                <a:cs typeface="Poppins Bold"/>
                <a:sym typeface="Poppins Bold"/>
              </a:rPr>
              <a:t>Dokumen Keputusan Hukuman Disiplin digunakan sebagai salah satu bahan penilaian ybs</a:t>
            </a:r>
          </a:p>
        </p:txBody>
      </p:sp>
      <p:sp>
        <p:nvSpPr>
          <p:cNvPr id="19" name="TextBox 19"/>
          <p:cNvSpPr txBox="1"/>
          <p:nvPr/>
        </p:nvSpPr>
        <p:spPr>
          <a:xfrm>
            <a:off x="11033854" y="7451343"/>
            <a:ext cx="4938903" cy="1286847"/>
          </a:xfrm>
          <a:prstGeom prst="rect">
            <a:avLst/>
          </a:prstGeom>
        </p:spPr>
        <p:txBody>
          <a:bodyPr lIns="0" tIns="0" rIns="0" bIns="0" rtlCol="0" anchor="t">
            <a:spAutoFit/>
          </a:bodyPr>
          <a:lstStyle/>
          <a:p>
            <a:pPr algn="l">
              <a:lnSpc>
                <a:spcPts val="3696"/>
              </a:lnSpc>
            </a:pPr>
            <a:r>
              <a:rPr lang="en-US" sz="2200" b="1">
                <a:solidFill>
                  <a:srgbClr val="000000"/>
                </a:solidFill>
                <a:latin typeface="Poppins Bold"/>
                <a:ea typeface="Poppins Bold"/>
                <a:cs typeface="Poppins Bold"/>
                <a:sym typeface="Poppins Bold"/>
              </a:rPr>
              <a:t>Pendokumentasian keputusan diunggah ke dalam sistem, yaitu idis.bkn.go.id</a:t>
            </a:r>
          </a:p>
        </p:txBody>
      </p:sp>
      <p:sp>
        <p:nvSpPr>
          <p:cNvPr id="20" name="TextBox 20"/>
          <p:cNvSpPr txBox="1"/>
          <p:nvPr/>
        </p:nvSpPr>
        <p:spPr>
          <a:xfrm>
            <a:off x="1028700" y="1761322"/>
            <a:ext cx="6549327" cy="1815951"/>
          </a:xfrm>
          <a:prstGeom prst="rect">
            <a:avLst/>
          </a:prstGeom>
        </p:spPr>
        <p:txBody>
          <a:bodyPr lIns="0" tIns="0" rIns="0" bIns="0" rtlCol="0" anchor="t">
            <a:spAutoFit/>
          </a:bodyPr>
          <a:lstStyle/>
          <a:p>
            <a:pPr algn="l">
              <a:lnSpc>
                <a:spcPts val="5699"/>
              </a:lnSpc>
            </a:pPr>
            <a:r>
              <a:rPr lang="en-US" sz="4999">
                <a:solidFill>
                  <a:srgbClr val="000000"/>
                </a:solidFill>
                <a:latin typeface="League Spartan"/>
                <a:ea typeface="League Spartan"/>
                <a:cs typeface="League Spartan"/>
                <a:sym typeface="League Spartan"/>
              </a:rPr>
              <a:t>Pendokumentasian Keputusan Hukuman Disiplin</a:t>
            </a:r>
          </a:p>
        </p:txBody>
      </p:sp>
      <p:grpSp>
        <p:nvGrpSpPr>
          <p:cNvPr id="21" name="Group 21"/>
          <p:cNvGrpSpPr/>
          <p:nvPr/>
        </p:nvGrpSpPr>
        <p:grpSpPr>
          <a:xfrm>
            <a:off x="15652995" y="9258300"/>
            <a:ext cx="2457301" cy="934798"/>
            <a:chOff x="0" y="0"/>
            <a:chExt cx="3276401" cy="1246397"/>
          </a:xfrm>
        </p:grpSpPr>
        <p:sp>
          <p:nvSpPr>
            <p:cNvPr id="22" name="Freeform 22"/>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1"/>
              <a:stretch>
                <a:fillRect t="-60" r="-1" b="-62"/>
              </a:stretch>
            </a:blip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59300" y="-745092"/>
            <a:ext cx="3086099" cy="11632523"/>
          </a:xfrm>
          <a:custGeom>
            <a:avLst/>
            <a:gdLst/>
            <a:ahLst/>
            <a:cxnLst/>
            <a:rect l="l" t="t" r="r" b="b"/>
            <a:pathLst>
              <a:path w="3086099" h="11632523">
                <a:moveTo>
                  <a:pt x="0" y="0"/>
                </a:moveTo>
                <a:lnTo>
                  <a:pt x="3086099" y="0"/>
                </a:lnTo>
                <a:lnTo>
                  <a:pt x="3086099" y="11632523"/>
                </a:lnTo>
                <a:lnTo>
                  <a:pt x="0" y="116325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17462099" y="4255145"/>
            <a:ext cx="593421" cy="593421"/>
            <a:chOff x="0" y="0"/>
            <a:chExt cx="791228" cy="791228"/>
          </a:xfrm>
        </p:grpSpPr>
        <p:sp>
          <p:nvSpPr>
            <p:cNvPr id="4" name="Freeform 4"/>
            <p:cNvSpPr/>
            <p:nvPr/>
          </p:nvSpPr>
          <p:spPr>
            <a:xfrm>
              <a:off x="0" y="0"/>
              <a:ext cx="791210" cy="791210"/>
            </a:xfrm>
            <a:custGeom>
              <a:avLst/>
              <a:gdLst/>
              <a:ahLst/>
              <a:cxnLst/>
              <a:rect l="l" t="t" r="r" b="b"/>
              <a:pathLst>
                <a:path w="791210" h="791210">
                  <a:moveTo>
                    <a:pt x="0" y="0"/>
                  </a:moveTo>
                  <a:lnTo>
                    <a:pt x="791210" y="0"/>
                  </a:lnTo>
                  <a:lnTo>
                    <a:pt x="791210" y="791210"/>
                  </a:lnTo>
                  <a:lnTo>
                    <a:pt x="0" y="791210"/>
                  </a:lnTo>
                  <a:lnTo>
                    <a:pt x="0" y="0"/>
                  </a:lnTo>
                  <a:close/>
                </a:path>
              </a:pathLst>
            </a:custGeom>
            <a:blipFill>
              <a:blip r:embed="rId5"/>
              <a:stretch>
                <a:fillRect r="-2" b="-2"/>
              </a:stretch>
            </a:blipFill>
          </p:spPr>
        </p:sp>
      </p:grpSp>
      <p:grpSp>
        <p:nvGrpSpPr>
          <p:cNvPr id="5" name="Group 5"/>
          <p:cNvGrpSpPr/>
          <p:nvPr/>
        </p:nvGrpSpPr>
        <p:grpSpPr>
          <a:xfrm>
            <a:off x="17462099" y="3302850"/>
            <a:ext cx="593421" cy="593421"/>
            <a:chOff x="0" y="0"/>
            <a:chExt cx="791228" cy="791228"/>
          </a:xfrm>
        </p:grpSpPr>
        <p:sp>
          <p:nvSpPr>
            <p:cNvPr id="6" name="Freeform 6"/>
            <p:cNvSpPr/>
            <p:nvPr/>
          </p:nvSpPr>
          <p:spPr>
            <a:xfrm>
              <a:off x="0" y="0"/>
              <a:ext cx="791210" cy="791210"/>
            </a:xfrm>
            <a:custGeom>
              <a:avLst/>
              <a:gdLst/>
              <a:ahLst/>
              <a:cxnLst/>
              <a:rect l="l" t="t" r="r" b="b"/>
              <a:pathLst>
                <a:path w="791210" h="791210">
                  <a:moveTo>
                    <a:pt x="0" y="0"/>
                  </a:moveTo>
                  <a:lnTo>
                    <a:pt x="791210" y="0"/>
                  </a:lnTo>
                  <a:lnTo>
                    <a:pt x="791210" y="791210"/>
                  </a:lnTo>
                  <a:lnTo>
                    <a:pt x="0" y="791210"/>
                  </a:lnTo>
                  <a:lnTo>
                    <a:pt x="0" y="0"/>
                  </a:lnTo>
                  <a:close/>
                </a:path>
              </a:pathLst>
            </a:custGeom>
            <a:blipFill>
              <a:blip r:embed="rId6"/>
              <a:stretch>
                <a:fillRect r="-2" b="-2"/>
              </a:stretch>
            </a:blipFill>
          </p:spPr>
        </p:sp>
      </p:grpSp>
      <p:grpSp>
        <p:nvGrpSpPr>
          <p:cNvPr id="7" name="Group 7"/>
          <p:cNvGrpSpPr/>
          <p:nvPr/>
        </p:nvGrpSpPr>
        <p:grpSpPr>
          <a:xfrm>
            <a:off x="17473299" y="5629698"/>
            <a:ext cx="593421" cy="593421"/>
            <a:chOff x="0" y="0"/>
            <a:chExt cx="791228" cy="791228"/>
          </a:xfrm>
        </p:grpSpPr>
        <p:sp>
          <p:nvSpPr>
            <p:cNvPr id="8" name="Freeform 8"/>
            <p:cNvSpPr/>
            <p:nvPr/>
          </p:nvSpPr>
          <p:spPr>
            <a:xfrm>
              <a:off x="0" y="0"/>
              <a:ext cx="791210" cy="791210"/>
            </a:xfrm>
            <a:custGeom>
              <a:avLst/>
              <a:gdLst/>
              <a:ahLst/>
              <a:cxnLst/>
              <a:rect l="l" t="t" r="r" b="b"/>
              <a:pathLst>
                <a:path w="791210" h="791210">
                  <a:moveTo>
                    <a:pt x="0" y="0"/>
                  </a:moveTo>
                  <a:lnTo>
                    <a:pt x="791210" y="0"/>
                  </a:lnTo>
                  <a:lnTo>
                    <a:pt x="791210" y="791210"/>
                  </a:lnTo>
                  <a:lnTo>
                    <a:pt x="0" y="791210"/>
                  </a:lnTo>
                  <a:lnTo>
                    <a:pt x="0" y="0"/>
                  </a:lnTo>
                  <a:close/>
                </a:path>
              </a:pathLst>
            </a:custGeom>
            <a:blipFill>
              <a:blip r:embed="rId7"/>
              <a:stretch>
                <a:fillRect r="-2" b="-2"/>
              </a:stretch>
            </a:blipFill>
          </p:spPr>
        </p:sp>
      </p:grpSp>
      <p:sp>
        <p:nvSpPr>
          <p:cNvPr id="9" name="Freeform 9"/>
          <p:cNvSpPr/>
          <p:nvPr/>
        </p:nvSpPr>
        <p:spPr>
          <a:xfrm>
            <a:off x="15851287" y="3361687"/>
            <a:ext cx="1408013" cy="2534415"/>
          </a:xfrm>
          <a:custGeom>
            <a:avLst/>
            <a:gdLst/>
            <a:ahLst/>
            <a:cxnLst/>
            <a:rect l="l" t="t" r="r" b="b"/>
            <a:pathLst>
              <a:path w="1408013" h="2534415">
                <a:moveTo>
                  <a:pt x="0" y="0"/>
                </a:moveTo>
                <a:lnTo>
                  <a:pt x="1408013" y="0"/>
                </a:lnTo>
                <a:lnTo>
                  <a:pt x="1408013" y="2534415"/>
                </a:lnTo>
                <a:lnTo>
                  <a:pt x="0" y="2534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5822210" y="4356988"/>
            <a:ext cx="1446615" cy="2603888"/>
          </a:xfrm>
          <a:custGeom>
            <a:avLst/>
            <a:gdLst/>
            <a:ahLst/>
            <a:cxnLst/>
            <a:rect l="l" t="t" r="r" b="b"/>
            <a:pathLst>
              <a:path w="1446615" h="2603888">
                <a:moveTo>
                  <a:pt x="0" y="0"/>
                </a:moveTo>
                <a:lnTo>
                  <a:pt x="1446615" y="0"/>
                </a:lnTo>
                <a:lnTo>
                  <a:pt x="1446615" y="2603888"/>
                </a:lnTo>
                <a:lnTo>
                  <a:pt x="0" y="26038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5806687" y="5682014"/>
            <a:ext cx="1446606" cy="2603888"/>
          </a:xfrm>
          <a:custGeom>
            <a:avLst/>
            <a:gdLst/>
            <a:ahLst/>
            <a:cxnLst/>
            <a:rect l="l" t="t" r="r" b="b"/>
            <a:pathLst>
              <a:path w="1446606" h="2603888">
                <a:moveTo>
                  <a:pt x="0" y="0"/>
                </a:moveTo>
                <a:lnTo>
                  <a:pt x="1446606" y="0"/>
                </a:lnTo>
                <a:lnTo>
                  <a:pt x="1446606" y="2603888"/>
                </a:lnTo>
                <a:lnTo>
                  <a:pt x="0" y="260388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3183655" y="3467231"/>
            <a:ext cx="4665832" cy="4695100"/>
          </a:xfrm>
          <a:custGeom>
            <a:avLst/>
            <a:gdLst/>
            <a:ahLst/>
            <a:cxnLst/>
            <a:rect l="l" t="t" r="r" b="b"/>
            <a:pathLst>
              <a:path w="4665832" h="4695100">
                <a:moveTo>
                  <a:pt x="0" y="0"/>
                </a:moveTo>
                <a:lnTo>
                  <a:pt x="4665832" y="0"/>
                </a:lnTo>
                <a:lnTo>
                  <a:pt x="4665832" y="4695100"/>
                </a:lnTo>
                <a:lnTo>
                  <a:pt x="0" y="46951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13" name="Group 13"/>
          <p:cNvGrpSpPr/>
          <p:nvPr/>
        </p:nvGrpSpPr>
        <p:grpSpPr>
          <a:xfrm>
            <a:off x="14628250" y="9258300"/>
            <a:ext cx="2457301" cy="934798"/>
            <a:chOff x="0" y="0"/>
            <a:chExt cx="3276401" cy="1246397"/>
          </a:xfrm>
        </p:grpSpPr>
        <p:sp>
          <p:nvSpPr>
            <p:cNvPr id="14" name="Freeform 14"/>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6"/>
              <a:stretch>
                <a:fillRect t="-60" r="-1" b="-62"/>
              </a:stretch>
            </a:blipFill>
          </p:spPr>
        </p:sp>
      </p:grpSp>
      <p:sp>
        <p:nvSpPr>
          <p:cNvPr id="15" name="Freeform 15"/>
          <p:cNvSpPr/>
          <p:nvPr/>
        </p:nvSpPr>
        <p:spPr>
          <a:xfrm>
            <a:off x="3418948" y="3705627"/>
            <a:ext cx="4208862" cy="4208862"/>
          </a:xfrm>
          <a:custGeom>
            <a:avLst/>
            <a:gdLst/>
            <a:ahLst/>
            <a:cxnLst/>
            <a:rect l="l" t="t" r="r" b="b"/>
            <a:pathLst>
              <a:path w="4208862" h="4208862">
                <a:moveTo>
                  <a:pt x="0" y="0"/>
                </a:moveTo>
                <a:lnTo>
                  <a:pt x="4208862" y="0"/>
                </a:lnTo>
                <a:lnTo>
                  <a:pt x="4208862" y="4208862"/>
                </a:lnTo>
                <a:lnTo>
                  <a:pt x="0" y="4208862"/>
                </a:lnTo>
                <a:lnTo>
                  <a:pt x="0" y="0"/>
                </a:lnTo>
                <a:close/>
              </a:path>
            </a:pathLst>
          </a:custGeom>
          <a:blipFill>
            <a:blip r:embed="rId17"/>
            <a:stretch>
              <a:fillRect/>
            </a:stretch>
          </a:blipFill>
        </p:spPr>
      </p:sp>
      <p:sp>
        <p:nvSpPr>
          <p:cNvPr id="16" name="Freeform 16"/>
          <p:cNvSpPr/>
          <p:nvPr/>
        </p:nvSpPr>
        <p:spPr>
          <a:xfrm>
            <a:off x="420770" y="564736"/>
            <a:ext cx="2549459" cy="1254851"/>
          </a:xfrm>
          <a:custGeom>
            <a:avLst/>
            <a:gdLst/>
            <a:ahLst/>
            <a:cxnLst/>
            <a:rect l="l" t="t" r="r" b="b"/>
            <a:pathLst>
              <a:path w="2549459" h="1254851">
                <a:moveTo>
                  <a:pt x="0" y="0"/>
                </a:moveTo>
                <a:lnTo>
                  <a:pt x="2549459" y="0"/>
                </a:lnTo>
                <a:lnTo>
                  <a:pt x="2549459" y="1254850"/>
                </a:lnTo>
                <a:lnTo>
                  <a:pt x="0" y="1254850"/>
                </a:lnTo>
                <a:lnTo>
                  <a:pt x="0" y="0"/>
                </a:lnTo>
                <a:close/>
              </a:path>
            </a:pathLst>
          </a:custGeom>
          <a:blipFill>
            <a:blip r:embed="rId18"/>
            <a:stretch>
              <a:fillRect/>
            </a:stretch>
          </a:blipFill>
        </p:spPr>
      </p:sp>
      <p:sp>
        <p:nvSpPr>
          <p:cNvPr id="17" name="TextBox 17"/>
          <p:cNvSpPr txBox="1"/>
          <p:nvPr/>
        </p:nvSpPr>
        <p:spPr>
          <a:xfrm>
            <a:off x="1524000" y="1647071"/>
            <a:ext cx="8759213" cy="1714615"/>
          </a:xfrm>
          <a:prstGeom prst="rect">
            <a:avLst/>
          </a:prstGeom>
        </p:spPr>
        <p:txBody>
          <a:bodyPr lIns="0" tIns="0" rIns="0" bIns="0" rtlCol="0" anchor="t">
            <a:spAutoFit/>
          </a:bodyPr>
          <a:lstStyle/>
          <a:p>
            <a:pPr algn="ctr">
              <a:lnSpc>
                <a:spcPts val="13372"/>
              </a:lnSpc>
            </a:pPr>
            <a:r>
              <a:rPr lang="en-US" sz="9000" b="1">
                <a:solidFill>
                  <a:srgbClr val="1F497D"/>
                </a:solidFill>
                <a:latin typeface="Poppins Bold"/>
                <a:ea typeface="Poppins Bold"/>
                <a:cs typeface="Poppins Bold"/>
                <a:sym typeface="Poppins Bold"/>
              </a:rPr>
              <a:t>Terima Kasih</a:t>
            </a:r>
          </a:p>
        </p:txBody>
      </p:sp>
      <p:sp>
        <p:nvSpPr>
          <p:cNvPr id="18" name="TextBox 18"/>
          <p:cNvSpPr txBox="1"/>
          <p:nvPr/>
        </p:nvSpPr>
        <p:spPr>
          <a:xfrm>
            <a:off x="12209146" y="3437410"/>
            <a:ext cx="4665831" cy="400025"/>
          </a:xfrm>
          <a:prstGeom prst="rect">
            <a:avLst/>
          </a:prstGeom>
        </p:spPr>
        <p:txBody>
          <a:bodyPr lIns="0" tIns="0" rIns="0" bIns="0" rtlCol="0" anchor="t">
            <a:spAutoFit/>
          </a:bodyPr>
          <a:lstStyle/>
          <a:p>
            <a:pPr algn="r">
              <a:lnSpc>
                <a:spcPts val="3148"/>
              </a:lnSpc>
            </a:pPr>
            <a:r>
              <a:rPr lang="en-US" sz="2499">
                <a:solidFill>
                  <a:srgbClr val="000000"/>
                </a:solidFill>
                <a:latin typeface="Poppins"/>
                <a:ea typeface="Poppins"/>
                <a:cs typeface="Poppins"/>
                <a:sym typeface="Poppins"/>
              </a:rPr>
              <a:t>surabaya.bkn.go.id</a:t>
            </a:r>
          </a:p>
        </p:txBody>
      </p:sp>
      <p:sp>
        <p:nvSpPr>
          <p:cNvPr id="19" name="TextBox 19"/>
          <p:cNvSpPr txBox="1"/>
          <p:nvPr/>
        </p:nvSpPr>
        <p:spPr>
          <a:xfrm>
            <a:off x="14084895" y="5712109"/>
            <a:ext cx="2780558" cy="400025"/>
          </a:xfrm>
          <a:prstGeom prst="rect">
            <a:avLst/>
          </a:prstGeom>
        </p:spPr>
        <p:txBody>
          <a:bodyPr lIns="0" tIns="0" rIns="0" bIns="0" rtlCol="0" anchor="t">
            <a:spAutoFit/>
          </a:bodyPr>
          <a:lstStyle/>
          <a:p>
            <a:pPr algn="r">
              <a:lnSpc>
                <a:spcPts val="3148"/>
              </a:lnSpc>
            </a:pPr>
            <a:r>
              <a:rPr lang="en-US" sz="2499" u="sng">
                <a:solidFill>
                  <a:srgbClr val="000000"/>
                </a:solidFill>
                <a:latin typeface="Poppins"/>
                <a:ea typeface="Poppins"/>
                <a:cs typeface="Poppins"/>
                <a:sym typeface="Poppins"/>
                <a:hlinkClick r:id="rId19" tooltip="https://www.google.com/search?q=bkn+kanreg&amp;oq=bkn+kanreg+&amp;aqs=chrome..69i57j46i175i199i512j0i512l4j46i175i199i512j0i512l2.1801j0j7&amp;sourceid=chrome&amp;ie=UTF-8"/>
              </a:rPr>
              <a:t>(031) 8531038</a:t>
            </a:r>
          </a:p>
        </p:txBody>
      </p:sp>
      <p:sp>
        <p:nvSpPr>
          <p:cNvPr id="20" name="TextBox 20"/>
          <p:cNvSpPr txBox="1"/>
          <p:nvPr/>
        </p:nvSpPr>
        <p:spPr>
          <a:xfrm>
            <a:off x="11325369" y="3878280"/>
            <a:ext cx="5549608" cy="1450678"/>
          </a:xfrm>
          <a:prstGeom prst="rect">
            <a:avLst/>
          </a:prstGeom>
        </p:spPr>
        <p:txBody>
          <a:bodyPr lIns="0" tIns="0" rIns="0" bIns="0" rtlCol="0" anchor="t">
            <a:spAutoFit/>
          </a:bodyPr>
          <a:lstStyle/>
          <a:p>
            <a:pPr algn="r">
              <a:lnSpc>
                <a:spcPts val="4198"/>
              </a:lnSpc>
            </a:pPr>
            <a:r>
              <a:rPr lang="en-US" sz="2499">
                <a:solidFill>
                  <a:srgbClr val="000000"/>
                </a:solidFill>
                <a:latin typeface="Poppins"/>
                <a:ea typeface="Poppins"/>
                <a:cs typeface="Poppins"/>
                <a:sym typeface="Poppins"/>
              </a:rPr>
              <a:t>Jl. Letjend. S. Parman No.6, Krajan Kulon, Waru, Kec. Waru, Kabupaten Sidoarjo, Jawa Timur 61256</a:t>
            </a:r>
          </a:p>
        </p:txBody>
      </p:sp>
      <p:sp>
        <p:nvSpPr>
          <p:cNvPr id="21" name="TextBox 21"/>
          <p:cNvSpPr txBox="1"/>
          <p:nvPr/>
        </p:nvSpPr>
        <p:spPr>
          <a:xfrm>
            <a:off x="3124200" y="8338972"/>
            <a:ext cx="5181600" cy="385969"/>
          </a:xfrm>
          <a:prstGeom prst="rect">
            <a:avLst/>
          </a:prstGeom>
        </p:spPr>
        <p:txBody>
          <a:bodyPr lIns="0" tIns="0" rIns="0" bIns="0" rtlCol="0" anchor="t">
            <a:spAutoFit/>
          </a:bodyPr>
          <a:lstStyle/>
          <a:p>
            <a:pPr algn="l">
              <a:lnSpc>
                <a:spcPts val="3148"/>
              </a:lnSpc>
            </a:pPr>
            <a:r>
              <a:rPr lang="en-US" sz="2499" u="sng">
                <a:solidFill>
                  <a:srgbClr val="000000"/>
                </a:solidFill>
                <a:latin typeface="Poppins"/>
                <a:ea typeface="Poppins"/>
                <a:cs typeface="Poppins"/>
                <a:sym typeface="Poppins"/>
                <a:hlinkClick r:id="rId20" tooltip="http://bit.ly/ikmlayananbimtek"/>
              </a:rPr>
              <a:t>http://bit.ly/ikmlayananbimtek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05247" y="643295"/>
            <a:ext cx="9713342" cy="8862068"/>
          </a:xfrm>
          <a:custGeom>
            <a:avLst/>
            <a:gdLst/>
            <a:ahLst/>
            <a:cxnLst/>
            <a:rect l="l" t="t" r="r" b="b"/>
            <a:pathLst>
              <a:path w="9713342" h="8862068">
                <a:moveTo>
                  <a:pt x="0" y="0"/>
                </a:moveTo>
                <a:lnTo>
                  <a:pt x="9713342" y="0"/>
                </a:lnTo>
                <a:lnTo>
                  <a:pt x="9713342" y="8862068"/>
                </a:lnTo>
                <a:lnTo>
                  <a:pt x="0" y="8862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671087" y="3616127"/>
            <a:ext cx="6527911" cy="3694513"/>
          </a:xfrm>
          <a:custGeom>
            <a:avLst/>
            <a:gdLst/>
            <a:ahLst/>
            <a:cxnLst/>
            <a:rect l="l" t="t" r="r" b="b"/>
            <a:pathLst>
              <a:path w="6527911" h="3694513">
                <a:moveTo>
                  <a:pt x="0" y="0"/>
                </a:moveTo>
                <a:lnTo>
                  <a:pt x="6527911" y="0"/>
                </a:lnTo>
                <a:lnTo>
                  <a:pt x="6527911" y="3694513"/>
                </a:lnTo>
                <a:lnTo>
                  <a:pt x="0" y="36945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387748" y="4174773"/>
            <a:ext cx="5548765" cy="2762250"/>
          </a:xfrm>
          <a:prstGeom prst="rect">
            <a:avLst/>
          </a:prstGeom>
        </p:spPr>
        <p:txBody>
          <a:bodyPr lIns="0" tIns="0" rIns="0" bIns="0" rtlCol="0" anchor="t">
            <a:spAutoFit/>
          </a:bodyPr>
          <a:lstStyle/>
          <a:p>
            <a:pPr algn="l">
              <a:lnSpc>
                <a:spcPts val="10800"/>
              </a:lnSpc>
            </a:pPr>
            <a:r>
              <a:rPr lang="en-US" sz="7500" b="1">
                <a:solidFill>
                  <a:srgbClr val="000000"/>
                </a:solidFill>
                <a:latin typeface="Poppins Bold"/>
                <a:ea typeface="Poppins Bold"/>
                <a:cs typeface="Poppins Bold"/>
                <a:sym typeface="Poppins Bold"/>
              </a:rPr>
              <a:t>Kewajiban PNS</a:t>
            </a:r>
          </a:p>
        </p:txBody>
      </p:sp>
      <p:sp>
        <p:nvSpPr>
          <p:cNvPr id="5" name="TextBox 5"/>
          <p:cNvSpPr txBox="1"/>
          <p:nvPr/>
        </p:nvSpPr>
        <p:spPr>
          <a:xfrm>
            <a:off x="7777168" y="1209958"/>
            <a:ext cx="9369500" cy="7620000"/>
          </a:xfrm>
          <a:prstGeom prst="rect">
            <a:avLst/>
          </a:prstGeom>
        </p:spPr>
        <p:txBody>
          <a:bodyPr lIns="0" tIns="0" rIns="0" bIns="0" rtlCol="0" anchor="t">
            <a:spAutoFit/>
          </a:bodyPr>
          <a:lstStyle/>
          <a:p>
            <a:pPr marL="571504" lvl="2" indent="-190501" algn="l">
              <a:lnSpc>
                <a:spcPts val="3224"/>
              </a:lnSpc>
              <a:buFont typeface="Arial"/>
              <a:buChar char="⚬"/>
            </a:pPr>
            <a:r>
              <a:rPr lang="en-US" sz="2499">
                <a:solidFill>
                  <a:srgbClr val="000000"/>
                </a:solidFill>
                <a:latin typeface="Poppins"/>
                <a:ea typeface="Poppins"/>
                <a:cs typeface="Poppins"/>
                <a:sym typeface="Poppins"/>
              </a:rPr>
              <a:t>setia dan taat sepenuhnya kepada Pancasila, Undang-Undang Dasar Negara Republik Indonesia Tahun 1945, Negara Kesatuan Republik Indonesia, dan Pemerintah;</a:t>
            </a:r>
          </a:p>
          <a:p>
            <a:pPr marL="571504" lvl="2" indent="-190501" algn="l">
              <a:lnSpc>
                <a:spcPts val="3224"/>
              </a:lnSpc>
              <a:buFont typeface="Arial"/>
              <a:buChar char="⚬"/>
            </a:pPr>
            <a:r>
              <a:rPr lang="en-US" sz="2499">
                <a:solidFill>
                  <a:srgbClr val="000000"/>
                </a:solidFill>
                <a:latin typeface="Poppins"/>
                <a:ea typeface="Poppins"/>
                <a:cs typeface="Poppins"/>
                <a:sym typeface="Poppins"/>
              </a:rPr>
              <a:t>menjaga persatuan dan kesatuan bangsa;</a:t>
            </a:r>
          </a:p>
          <a:p>
            <a:pPr marL="571504" lvl="2" indent="-190501" algn="l">
              <a:lnSpc>
                <a:spcPts val="3224"/>
              </a:lnSpc>
              <a:buFont typeface="Arial"/>
              <a:buChar char="⚬"/>
            </a:pPr>
            <a:r>
              <a:rPr lang="en-US" sz="2499">
                <a:solidFill>
                  <a:srgbClr val="000000"/>
                </a:solidFill>
                <a:latin typeface="Poppins"/>
                <a:ea typeface="Poppins"/>
                <a:cs typeface="Poppins"/>
                <a:sym typeface="Poppins"/>
              </a:rPr>
              <a:t>melaksanakan kebijakan yang ditetapkan oleh pejabat pemerintah yang berwenang;</a:t>
            </a:r>
          </a:p>
          <a:p>
            <a:pPr marL="571504" lvl="2" indent="-190501" algn="l">
              <a:lnSpc>
                <a:spcPts val="3224"/>
              </a:lnSpc>
              <a:buFont typeface="Arial"/>
              <a:buChar char="⚬"/>
            </a:pPr>
            <a:r>
              <a:rPr lang="en-US" sz="2499">
                <a:solidFill>
                  <a:srgbClr val="000000"/>
                </a:solidFill>
                <a:latin typeface="Poppins"/>
                <a:ea typeface="Poppins"/>
                <a:cs typeface="Poppins"/>
                <a:sym typeface="Poppins"/>
              </a:rPr>
              <a:t>menaati ketentuan peraturan perundang-undangan;</a:t>
            </a:r>
          </a:p>
          <a:p>
            <a:pPr marL="571504" lvl="2" indent="-190501" algn="l">
              <a:lnSpc>
                <a:spcPts val="3224"/>
              </a:lnSpc>
              <a:buFont typeface="Arial"/>
              <a:buChar char="⚬"/>
            </a:pPr>
            <a:r>
              <a:rPr lang="en-US" sz="2499">
                <a:solidFill>
                  <a:srgbClr val="000000"/>
                </a:solidFill>
                <a:latin typeface="Poppins"/>
                <a:ea typeface="Poppins"/>
                <a:cs typeface="Poppins"/>
                <a:sym typeface="Poppins"/>
              </a:rPr>
              <a:t>melaksanakan tugas kedinasan dengan penuh pengabdian, kejujuran, kesadaran, dan tanggung jawab;</a:t>
            </a:r>
          </a:p>
          <a:p>
            <a:pPr marL="571504" lvl="2" indent="-190501" algn="l">
              <a:lnSpc>
                <a:spcPts val="3224"/>
              </a:lnSpc>
              <a:buFont typeface="Arial"/>
              <a:buChar char="⚬"/>
            </a:pPr>
            <a:r>
              <a:rPr lang="en-US" sz="2499">
                <a:solidFill>
                  <a:srgbClr val="000000"/>
                </a:solidFill>
                <a:latin typeface="Poppins"/>
                <a:ea typeface="Poppins"/>
                <a:cs typeface="Poppins"/>
                <a:sym typeface="Poppins"/>
              </a:rPr>
              <a:t>menunjukkan integritas dan keteladanan dalam sikap, perilaku, ucapan, dan tindakan kepada setiap orang, baik di dalam maupun di luar kedinasan;</a:t>
            </a:r>
          </a:p>
          <a:p>
            <a:pPr marL="571504" lvl="2" indent="-190501" algn="l">
              <a:lnSpc>
                <a:spcPts val="3224"/>
              </a:lnSpc>
              <a:buFont typeface="Arial"/>
              <a:buChar char="⚬"/>
            </a:pPr>
            <a:r>
              <a:rPr lang="en-US" sz="2499">
                <a:solidFill>
                  <a:srgbClr val="000000"/>
                </a:solidFill>
                <a:latin typeface="Poppins"/>
                <a:ea typeface="Poppins"/>
                <a:cs typeface="Poppins"/>
                <a:sym typeface="Poppins"/>
              </a:rPr>
              <a:t>menyimpan rahasia jabatan dan hanya dapat mengemukakan rahasia jabatan sesuai dengan ketentuan peraturan perundang-undangan; dan</a:t>
            </a:r>
          </a:p>
          <a:p>
            <a:pPr marL="571504" lvl="2" indent="-190501" algn="l">
              <a:lnSpc>
                <a:spcPts val="3224"/>
              </a:lnSpc>
              <a:buFont typeface="Arial"/>
              <a:buChar char="⚬"/>
            </a:pPr>
            <a:r>
              <a:rPr lang="en-US" sz="2499">
                <a:solidFill>
                  <a:srgbClr val="000000"/>
                </a:solidFill>
                <a:latin typeface="Poppins"/>
                <a:ea typeface="Poppins"/>
                <a:cs typeface="Poppins"/>
                <a:sym typeface="Poppins"/>
              </a:rPr>
              <a:t>bersedia ditempatkan di seluruh wilayah Negara Kesatuan Republik Indonesia.</a:t>
            </a:r>
          </a:p>
        </p:txBody>
      </p:sp>
      <p:grpSp>
        <p:nvGrpSpPr>
          <p:cNvPr id="6" name="Group 6"/>
          <p:cNvGrpSpPr/>
          <p:nvPr/>
        </p:nvGrpSpPr>
        <p:grpSpPr>
          <a:xfrm>
            <a:off x="-721968" y="9123135"/>
            <a:ext cx="2287364" cy="2327730"/>
            <a:chOff x="0" y="0"/>
            <a:chExt cx="3049819" cy="3103640"/>
          </a:xfrm>
        </p:grpSpPr>
        <p:sp>
          <p:nvSpPr>
            <p:cNvPr id="7" name="Freeform 7"/>
            <p:cNvSpPr/>
            <p:nvPr/>
          </p:nvSpPr>
          <p:spPr>
            <a:xfrm>
              <a:off x="0" y="0"/>
              <a:ext cx="3049778" cy="3103626"/>
            </a:xfrm>
            <a:custGeom>
              <a:avLst/>
              <a:gdLst/>
              <a:ahLst/>
              <a:cxnLst/>
              <a:rect l="l" t="t" r="r" b="b"/>
              <a:pathLst>
                <a:path w="3049778" h="3103626">
                  <a:moveTo>
                    <a:pt x="0" y="0"/>
                  </a:moveTo>
                  <a:lnTo>
                    <a:pt x="3049778" y="0"/>
                  </a:lnTo>
                  <a:lnTo>
                    <a:pt x="3049778" y="3103626"/>
                  </a:lnTo>
                  <a:lnTo>
                    <a:pt x="0" y="3103626"/>
                  </a:lnTo>
                  <a:lnTo>
                    <a:pt x="0" y="0"/>
                  </a:lnTo>
                  <a:close/>
                </a:path>
              </a:pathLst>
            </a:custGeom>
            <a:blipFill>
              <a:blip r:embed="rId7"/>
              <a:stretch>
                <a:fillRect r="-1"/>
              </a:stretch>
            </a:blipFill>
          </p:spPr>
        </p:sp>
      </p:grpSp>
      <p:grpSp>
        <p:nvGrpSpPr>
          <p:cNvPr id="8" name="Group 8"/>
          <p:cNvGrpSpPr/>
          <p:nvPr/>
        </p:nvGrpSpPr>
        <p:grpSpPr>
          <a:xfrm>
            <a:off x="5484043" y="2402793"/>
            <a:ext cx="2180493" cy="2180493"/>
            <a:chOff x="0" y="0"/>
            <a:chExt cx="2907324" cy="2907324"/>
          </a:xfrm>
        </p:grpSpPr>
        <p:sp>
          <p:nvSpPr>
            <p:cNvPr id="9" name="Freeform 9"/>
            <p:cNvSpPr/>
            <p:nvPr/>
          </p:nvSpPr>
          <p:spPr>
            <a:xfrm>
              <a:off x="0" y="0"/>
              <a:ext cx="2907284" cy="2907284"/>
            </a:xfrm>
            <a:custGeom>
              <a:avLst/>
              <a:gdLst/>
              <a:ahLst/>
              <a:cxnLst/>
              <a:rect l="l" t="t" r="r" b="b"/>
              <a:pathLst>
                <a:path w="2907284" h="2907284">
                  <a:moveTo>
                    <a:pt x="0" y="0"/>
                  </a:moveTo>
                  <a:lnTo>
                    <a:pt x="2907284" y="0"/>
                  </a:lnTo>
                  <a:lnTo>
                    <a:pt x="2907284" y="2907284"/>
                  </a:lnTo>
                  <a:lnTo>
                    <a:pt x="0" y="2907284"/>
                  </a:lnTo>
                  <a:lnTo>
                    <a:pt x="0" y="0"/>
                  </a:lnTo>
                  <a:close/>
                </a:path>
              </a:pathLst>
            </a:custGeom>
            <a:blipFill>
              <a:blip r:embed="rId8"/>
              <a:stretch>
                <a:fillRect r="-1" b="-1"/>
              </a:stretch>
            </a:blipFill>
          </p:spPr>
        </p:sp>
      </p:grpSp>
      <p:grpSp>
        <p:nvGrpSpPr>
          <p:cNvPr id="10" name="Group 10"/>
          <p:cNvGrpSpPr/>
          <p:nvPr/>
        </p:nvGrpSpPr>
        <p:grpSpPr>
          <a:xfrm>
            <a:off x="15536836" y="9258300"/>
            <a:ext cx="2457301" cy="934798"/>
            <a:chOff x="0" y="0"/>
            <a:chExt cx="3276401" cy="1246397"/>
          </a:xfrm>
        </p:grpSpPr>
        <p:sp>
          <p:nvSpPr>
            <p:cNvPr id="11" name="Freeform 11"/>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9"/>
              <a:stretch>
                <a:fillRect t="-60" r="-1" b="-62"/>
              </a:stretch>
            </a:blipFill>
          </p:spPr>
        </p:sp>
      </p:grpSp>
      <p:sp>
        <p:nvSpPr>
          <p:cNvPr id="12" name="Freeform 12"/>
          <p:cNvSpPr/>
          <p:nvPr/>
        </p:nvSpPr>
        <p:spPr>
          <a:xfrm>
            <a:off x="671087" y="401275"/>
            <a:ext cx="2549459" cy="1254851"/>
          </a:xfrm>
          <a:custGeom>
            <a:avLst/>
            <a:gdLst/>
            <a:ahLst/>
            <a:cxnLst/>
            <a:rect l="l" t="t" r="r" b="b"/>
            <a:pathLst>
              <a:path w="2549459" h="1254851">
                <a:moveTo>
                  <a:pt x="0" y="0"/>
                </a:moveTo>
                <a:lnTo>
                  <a:pt x="2549459" y="0"/>
                </a:lnTo>
                <a:lnTo>
                  <a:pt x="2549459" y="1254850"/>
                </a:lnTo>
                <a:lnTo>
                  <a:pt x="0" y="1254850"/>
                </a:lnTo>
                <a:lnTo>
                  <a:pt x="0" y="0"/>
                </a:lnTo>
                <a:close/>
              </a:path>
            </a:pathLst>
          </a:custGeom>
          <a:blipFill>
            <a:blip r:embed="rId10"/>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49087" y="8879074"/>
            <a:ext cx="1923808" cy="1804881"/>
            <a:chOff x="0" y="0"/>
            <a:chExt cx="2565077" cy="2406508"/>
          </a:xfrm>
        </p:grpSpPr>
        <p:sp>
          <p:nvSpPr>
            <p:cNvPr id="3" name="Freeform 3"/>
            <p:cNvSpPr/>
            <p:nvPr/>
          </p:nvSpPr>
          <p:spPr>
            <a:xfrm flipH="1">
              <a:off x="0" y="0"/>
              <a:ext cx="2565019" cy="2406523"/>
            </a:xfrm>
            <a:custGeom>
              <a:avLst/>
              <a:gdLst/>
              <a:ahLst/>
              <a:cxnLst/>
              <a:rect l="l" t="t" r="r" b="b"/>
              <a:pathLst>
                <a:path w="2565019" h="2406523">
                  <a:moveTo>
                    <a:pt x="2565019" y="0"/>
                  </a:moveTo>
                  <a:lnTo>
                    <a:pt x="0" y="0"/>
                  </a:lnTo>
                  <a:lnTo>
                    <a:pt x="0" y="2406523"/>
                  </a:lnTo>
                  <a:lnTo>
                    <a:pt x="2565019" y="2406523"/>
                  </a:lnTo>
                  <a:lnTo>
                    <a:pt x="2565019" y="0"/>
                  </a:lnTo>
                  <a:close/>
                </a:path>
              </a:pathLst>
            </a:custGeom>
            <a:blipFill>
              <a:blip r:embed="rId3"/>
              <a:stretch>
                <a:fillRect l="-23" r="-25"/>
              </a:stretch>
            </a:blipFill>
          </p:spPr>
        </p:sp>
      </p:grpSp>
      <p:grpSp>
        <p:nvGrpSpPr>
          <p:cNvPr id="4" name="Group 4"/>
          <p:cNvGrpSpPr/>
          <p:nvPr/>
        </p:nvGrpSpPr>
        <p:grpSpPr>
          <a:xfrm>
            <a:off x="17144318" y="-1163865"/>
            <a:ext cx="2287364" cy="2327730"/>
            <a:chOff x="0" y="0"/>
            <a:chExt cx="3049819" cy="3103640"/>
          </a:xfrm>
        </p:grpSpPr>
        <p:sp>
          <p:nvSpPr>
            <p:cNvPr id="5" name="Freeform 5"/>
            <p:cNvSpPr/>
            <p:nvPr/>
          </p:nvSpPr>
          <p:spPr>
            <a:xfrm>
              <a:off x="0" y="0"/>
              <a:ext cx="3049778" cy="3103626"/>
            </a:xfrm>
            <a:custGeom>
              <a:avLst/>
              <a:gdLst/>
              <a:ahLst/>
              <a:cxnLst/>
              <a:rect l="l" t="t" r="r" b="b"/>
              <a:pathLst>
                <a:path w="3049778" h="3103626">
                  <a:moveTo>
                    <a:pt x="0" y="0"/>
                  </a:moveTo>
                  <a:lnTo>
                    <a:pt x="3049778" y="0"/>
                  </a:lnTo>
                  <a:lnTo>
                    <a:pt x="3049778" y="3103626"/>
                  </a:lnTo>
                  <a:lnTo>
                    <a:pt x="0" y="3103626"/>
                  </a:lnTo>
                  <a:lnTo>
                    <a:pt x="0" y="0"/>
                  </a:lnTo>
                  <a:close/>
                </a:path>
              </a:pathLst>
            </a:custGeom>
            <a:blipFill>
              <a:blip r:embed="rId4"/>
              <a:stretch>
                <a:fillRect r="-1"/>
              </a:stretch>
            </a:blipFill>
          </p:spPr>
        </p:sp>
      </p:grpSp>
      <p:sp>
        <p:nvSpPr>
          <p:cNvPr id="6" name="Freeform 6"/>
          <p:cNvSpPr/>
          <p:nvPr/>
        </p:nvSpPr>
        <p:spPr>
          <a:xfrm>
            <a:off x="1180855" y="1537735"/>
            <a:ext cx="13354168" cy="9955400"/>
          </a:xfrm>
          <a:custGeom>
            <a:avLst/>
            <a:gdLst/>
            <a:ahLst/>
            <a:cxnLst/>
            <a:rect l="l" t="t" r="r" b="b"/>
            <a:pathLst>
              <a:path w="13354168" h="9955400">
                <a:moveTo>
                  <a:pt x="0" y="0"/>
                </a:moveTo>
                <a:lnTo>
                  <a:pt x="13354168" y="0"/>
                </a:lnTo>
                <a:lnTo>
                  <a:pt x="13354168" y="9955400"/>
                </a:lnTo>
                <a:lnTo>
                  <a:pt x="0" y="9955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1719153" y="2005422"/>
            <a:ext cx="12290487" cy="7820711"/>
          </a:xfrm>
          <a:prstGeom prst="rect">
            <a:avLst/>
          </a:prstGeom>
        </p:spPr>
        <p:txBody>
          <a:bodyPr lIns="0" tIns="0" rIns="0" bIns="0" rtlCol="0" anchor="t">
            <a:spAutoFit/>
          </a:bodyPr>
          <a:lstStyle/>
          <a:p>
            <a:pPr marL="508193" lvl="2" indent="-169398" algn="l">
              <a:lnSpc>
                <a:spcPts val="3112"/>
              </a:lnSpc>
              <a:buFont typeface="Arial"/>
              <a:buChar char="⚬"/>
            </a:pPr>
            <a:r>
              <a:rPr lang="en-US" sz="2223">
                <a:solidFill>
                  <a:srgbClr val="000000"/>
                </a:solidFill>
                <a:latin typeface="Poppins"/>
                <a:ea typeface="Poppins"/>
                <a:cs typeface="Poppins"/>
                <a:sym typeface="Poppins"/>
              </a:rPr>
              <a:t>menyalahgunakan wewenang;</a:t>
            </a:r>
          </a:p>
          <a:p>
            <a:pPr marL="508193" lvl="2" indent="-169398" algn="l">
              <a:lnSpc>
                <a:spcPts val="3112"/>
              </a:lnSpc>
              <a:buFont typeface="Arial"/>
              <a:buChar char="⚬"/>
            </a:pPr>
            <a:r>
              <a:rPr lang="en-US" sz="2223">
                <a:solidFill>
                  <a:srgbClr val="000000"/>
                </a:solidFill>
                <a:latin typeface="Poppins"/>
                <a:ea typeface="Poppins"/>
                <a:cs typeface="Poppins"/>
                <a:sym typeface="Poppins"/>
              </a:rPr>
              <a:t>menjadi perantara untuk mendapatkan keuntungan pribadi dan/atau orang lain dengan menggunakan kewenangan orang lain yang diduga terjadi konflik kepentingan dengan jabatan;</a:t>
            </a:r>
          </a:p>
          <a:p>
            <a:pPr marL="508193" lvl="2" indent="-169398" algn="l">
              <a:lnSpc>
                <a:spcPts val="3112"/>
              </a:lnSpc>
              <a:buFont typeface="Arial"/>
              <a:buChar char="⚬"/>
            </a:pPr>
            <a:r>
              <a:rPr lang="en-US" sz="2223">
                <a:solidFill>
                  <a:srgbClr val="000000"/>
                </a:solidFill>
                <a:latin typeface="Poppins"/>
                <a:ea typeface="Poppins"/>
                <a:cs typeface="Poppins"/>
                <a:sym typeface="Poppins"/>
              </a:rPr>
              <a:t>menjadi pegawai atau bekerja untuk negara lain;</a:t>
            </a:r>
          </a:p>
          <a:p>
            <a:pPr marL="508193" lvl="2" indent="-169398" algn="l">
              <a:lnSpc>
                <a:spcPts val="3112"/>
              </a:lnSpc>
              <a:buFont typeface="Arial"/>
              <a:buChar char="⚬"/>
            </a:pPr>
            <a:r>
              <a:rPr lang="en-US" sz="2223">
                <a:solidFill>
                  <a:srgbClr val="000000"/>
                </a:solidFill>
                <a:latin typeface="Poppins"/>
                <a:ea typeface="Poppins"/>
                <a:cs typeface="Poppins"/>
                <a:sym typeface="Poppins"/>
              </a:rPr>
              <a:t>bekerja pada lembaga atau organisasi internasional tanpa izin atau tanpa ditugaskan oleh Pejabat Pembina Kepegawaian;</a:t>
            </a:r>
          </a:p>
          <a:p>
            <a:pPr marL="508193" lvl="2" indent="-169398" algn="l">
              <a:lnSpc>
                <a:spcPts val="3112"/>
              </a:lnSpc>
              <a:buFont typeface="Arial"/>
              <a:buChar char="⚬"/>
            </a:pPr>
            <a:r>
              <a:rPr lang="en-US" sz="2223">
                <a:solidFill>
                  <a:srgbClr val="000000"/>
                </a:solidFill>
                <a:latin typeface="Poppins"/>
                <a:ea typeface="Poppins"/>
                <a:cs typeface="Poppins"/>
                <a:sym typeface="Poppins"/>
              </a:rPr>
              <a:t>bekerja pada perusahaan asing, konsultan asing, atau lembaga swadaya masyarakat asing kecuali ditugaskan oleh Pejabat Pembina Kepegawaian;</a:t>
            </a:r>
          </a:p>
          <a:p>
            <a:pPr marL="508193" lvl="2" indent="-169398" algn="l">
              <a:lnSpc>
                <a:spcPts val="3112"/>
              </a:lnSpc>
              <a:buFont typeface="Arial"/>
              <a:buChar char="⚬"/>
            </a:pPr>
            <a:r>
              <a:rPr lang="en-US" sz="2223">
                <a:solidFill>
                  <a:srgbClr val="000000"/>
                </a:solidFill>
                <a:latin typeface="Poppins"/>
                <a:ea typeface="Poppins"/>
                <a:cs typeface="Poppins"/>
                <a:sym typeface="Poppins"/>
              </a:rPr>
              <a:t>memiliki, menjual, membeli, menggadaikan, menyewakan, atau meminjamkan barang baik bergerak atau tidak bergerak, dokumen, atau surat berharga milik negara secara tidak sah;</a:t>
            </a:r>
          </a:p>
          <a:p>
            <a:pPr marL="508193" lvl="2" indent="-169398" algn="l">
              <a:lnSpc>
                <a:spcPts val="3112"/>
              </a:lnSpc>
              <a:buFont typeface="Arial"/>
              <a:buChar char="⚬"/>
            </a:pPr>
            <a:r>
              <a:rPr lang="en-US" sz="2223">
                <a:solidFill>
                  <a:srgbClr val="000000"/>
                </a:solidFill>
                <a:latin typeface="Poppins"/>
                <a:ea typeface="Poppins"/>
                <a:cs typeface="Poppins"/>
                <a:sym typeface="Poppins"/>
              </a:rPr>
              <a:t>melakukan pungutan di luar ketentuan;</a:t>
            </a:r>
          </a:p>
          <a:p>
            <a:pPr marL="508193" lvl="2" indent="-169398" algn="l">
              <a:lnSpc>
                <a:spcPts val="3112"/>
              </a:lnSpc>
              <a:buFont typeface="Arial"/>
              <a:buChar char="⚬"/>
            </a:pPr>
            <a:r>
              <a:rPr lang="en-US" sz="2223">
                <a:solidFill>
                  <a:srgbClr val="000000"/>
                </a:solidFill>
                <a:latin typeface="Poppins"/>
                <a:ea typeface="Poppins"/>
                <a:cs typeface="Poppins"/>
                <a:sym typeface="Poppins"/>
              </a:rPr>
              <a:t>melakukan kegiatan yang merugikan negara;</a:t>
            </a:r>
          </a:p>
          <a:p>
            <a:pPr marL="508193" lvl="2" indent="-169398" algn="l">
              <a:lnSpc>
                <a:spcPts val="3112"/>
              </a:lnSpc>
              <a:buFont typeface="Arial"/>
              <a:buChar char="⚬"/>
            </a:pPr>
            <a:r>
              <a:rPr lang="en-US" sz="2223">
                <a:solidFill>
                  <a:srgbClr val="000000"/>
                </a:solidFill>
                <a:latin typeface="Poppins"/>
                <a:ea typeface="Poppins"/>
                <a:cs typeface="Poppins"/>
                <a:sym typeface="Poppins"/>
              </a:rPr>
              <a:t>bertindak sewenang-wenang terhadap bawahan;</a:t>
            </a:r>
          </a:p>
          <a:p>
            <a:pPr marL="508193" lvl="2" indent="-169398" algn="l">
              <a:lnSpc>
                <a:spcPts val="3112"/>
              </a:lnSpc>
              <a:buFont typeface="Arial"/>
              <a:buChar char="⚬"/>
            </a:pPr>
            <a:r>
              <a:rPr lang="en-US" sz="2223">
                <a:solidFill>
                  <a:srgbClr val="000000"/>
                </a:solidFill>
                <a:latin typeface="Poppins"/>
                <a:ea typeface="Poppins"/>
                <a:cs typeface="Poppins"/>
                <a:sym typeface="Poppins"/>
              </a:rPr>
              <a:t>menghalangi berjalannya tugas kedinasan;</a:t>
            </a:r>
          </a:p>
          <a:p>
            <a:pPr marL="508193" lvl="2" indent="-169398" algn="l">
              <a:lnSpc>
                <a:spcPts val="3112"/>
              </a:lnSpc>
              <a:buFont typeface="Arial"/>
              <a:buChar char="⚬"/>
            </a:pPr>
            <a:r>
              <a:rPr lang="en-US" sz="2223">
                <a:solidFill>
                  <a:srgbClr val="000000"/>
                </a:solidFill>
                <a:latin typeface="Poppins"/>
                <a:ea typeface="Poppins"/>
                <a:cs typeface="Poppins"/>
                <a:sym typeface="Poppins"/>
              </a:rPr>
              <a:t>menerima hadiah yang berhubungan dengan jabatan dan/atau pekerjaan;</a:t>
            </a:r>
          </a:p>
          <a:p>
            <a:pPr marL="508193" lvl="2" indent="-169398" algn="l">
              <a:lnSpc>
                <a:spcPts val="3112"/>
              </a:lnSpc>
              <a:buFont typeface="Arial"/>
              <a:buChar char="⚬"/>
            </a:pPr>
            <a:r>
              <a:rPr lang="en-US" sz="2223">
                <a:solidFill>
                  <a:srgbClr val="000000"/>
                </a:solidFill>
                <a:latin typeface="Poppins"/>
                <a:ea typeface="Poppins"/>
                <a:cs typeface="Poppins"/>
                <a:sym typeface="Poppins"/>
              </a:rPr>
              <a:t>meminta sesuatu yang berhubungan dengan jabatan;</a:t>
            </a:r>
          </a:p>
          <a:p>
            <a:pPr marL="508193" lvl="2" indent="-169398" algn="l">
              <a:lnSpc>
                <a:spcPts val="3112"/>
              </a:lnSpc>
              <a:buFont typeface="Arial"/>
              <a:buChar char="⚬"/>
            </a:pPr>
            <a:r>
              <a:rPr lang="en-US" sz="2223">
                <a:solidFill>
                  <a:srgbClr val="000000"/>
                </a:solidFill>
                <a:latin typeface="Poppins"/>
                <a:ea typeface="Poppins"/>
                <a:cs typeface="Poppins"/>
                <a:sym typeface="Poppins"/>
              </a:rPr>
              <a:t>melakukan tindakan atau tidak melakukan tindakan yang dapat mengakibatkan kerugian bagi yang dilayani;</a:t>
            </a:r>
          </a:p>
        </p:txBody>
      </p:sp>
      <p:grpSp>
        <p:nvGrpSpPr>
          <p:cNvPr id="8" name="Group 8"/>
          <p:cNvGrpSpPr/>
          <p:nvPr/>
        </p:nvGrpSpPr>
        <p:grpSpPr>
          <a:xfrm>
            <a:off x="13626140" y="708597"/>
            <a:ext cx="2038767" cy="2038768"/>
            <a:chOff x="0" y="0"/>
            <a:chExt cx="2718357" cy="2718357"/>
          </a:xfrm>
        </p:grpSpPr>
        <p:sp>
          <p:nvSpPr>
            <p:cNvPr id="9" name="Freeform 9"/>
            <p:cNvSpPr/>
            <p:nvPr/>
          </p:nvSpPr>
          <p:spPr>
            <a:xfrm>
              <a:off x="0" y="0"/>
              <a:ext cx="2718308" cy="2718308"/>
            </a:xfrm>
            <a:custGeom>
              <a:avLst/>
              <a:gdLst/>
              <a:ahLst/>
              <a:cxnLst/>
              <a:rect l="l" t="t" r="r" b="b"/>
              <a:pathLst>
                <a:path w="2718308" h="2718308">
                  <a:moveTo>
                    <a:pt x="0" y="0"/>
                  </a:moveTo>
                  <a:lnTo>
                    <a:pt x="2718308" y="0"/>
                  </a:lnTo>
                  <a:lnTo>
                    <a:pt x="2718308" y="2718308"/>
                  </a:lnTo>
                  <a:lnTo>
                    <a:pt x="0" y="2718308"/>
                  </a:lnTo>
                  <a:lnTo>
                    <a:pt x="0" y="0"/>
                  </a:lnTo>
                  <a:close/>
                </a:path>
              </a:pathLst>
            </a:custGeom>
            <a:blipFill>
              <a:blip r:embed="rId7"/>
              <a:stretch>
                <a:fillRect r="-1" b="-1"/>
              </a:stretch>
            </a:blipFill>
          </p:spPr>
        </p:sp>
      </p:grpSp>
      <p:grpSp>
        <p:nvGrpSpPr>
          <p:cNvPr id="10" name="Group 10"/>
          <p:cNvGrpSpPr/>
          <p:nvPr/>
        </p:nvGrpSpPr>
        <p:grpSpPr>
          <a:xfrm>
            <a:off x="13631810" y="457200"/>
            <a:ext cx="2530220" cy="2541561"/>
            <a:chOff x="0" y="0"/>
            <a:chExt cx="3373627" cy="3388748"/>
          </a:xfrm>
        </p:grpSpPr>
        <p:sp>
          <p:nvSpPr>
            <p:cNvPr id="11" name="Freeform 11"/>
            <p:cNvSpPr/>
            <p:nvPr/>
          </p:nvSpPr>
          <p:spPr>
            <a:xfrm>
              <a:off x="0" y="0"/>
              <a:ext cx="3373628" cy="3388741"/>
            </a:xfrm>
            <a:custGeom>
              <a:avLst/>
              <a:gdLst/>
              <a:ahLst/>
              <a:cxnLst/>
              <a:rect l="l" t="t" r="r" b="b"/>
              <a:pathLst>
                <a:path w="3373628" h="3388741">
                  <a:moveTo>
                    <a:pt x="1686814" y="0"/>
                  </a:moveTo>
                  <a:cubicBezTo>
                    <a:pt x="2619629" y="4191"/>
                    <a:pt x="3373628" y="761492"/>
                    <a:pt x="3373628" y="1694434"/>
                  </a:cubicBezTo>
                  <a:cubicBezTo>
                    <a:pt x="3373628" y="2627376"/>
                    <a:pt x="2619629" y="3384550"/>
                    <a:pt x="1686814" y="3388741"/>
                  </a:cubicBezTo>
                  <a:cubicBezTo>
                    <a:pt x="753999" y="3384550"/>
                    <a:pt x="0" y="2627249"/>
                    <a:pt x="0" y="1694434"/>
                  </a:cubicBezTo>
                  <a:cubicBezTo>
                    <a:pt x="0" y="761619"/>
                    <a:pt x="753999" y="4191"/>
                    <a:pt x="1686814" y="0"/>
                  </a:cubicBezTo>
                  <a:close/>
                </a:path>
              </a:pathLst>
            </a:custGeom>
            <a:solidFill>
              <a:srgbClr val="2A5D71"/>
            </a:solidFill>
          </p:spPr>
        </p:sp>
      </p:grpSp>
      <p:grpSp>
        <p:nvGrpSpPr>
          <p:cNvPr id="12" name="Group 12"/>
          <p:cNvGrpSpPr/>
          <p:nvPr/>
        </p:nvGrpSpPr>
        <p:grpSpPr>
          <a:xfrm>
            <a:off x="13692532" y="518193"/>
            <a:ext cx="2408778" cy="2419575"/>
            <a:chOff x="0" y="0"/>
            <a:chExt cx="3211704" cy="3226100"/>
          </a:xfrm>
        </p:grpSpPr>
        <p:sp>
          <p:nvSpPr>
            <p:cNvPr id="13" name="Freeform 13"/>
            <p:cNvSpPr/>
            <p:nvPr/>
          </p:nvSpPr>
          <p:spPr>
            <a:xfrm>
              <a:off x="0" y="0"/>
              <a:ext cx="3211830" cy="3226054"/>
            </a:xfrm>
            <a:custGeom>
              <a:avLst/>
              <a:gdLst/>
              <a:ahLst/>
              <a:cxnLst/>
              <a:rect l="l" t="t" r="r" b="b"/>
              <a:pathLst>
                <a:path w="3211830" h="3226054">
                  <a:moveTo>
                    <a:pt x="1605915" y="0"/>
                  </a:moveTo>
                  <a:cubicBezTo>
                    <a:pt x="2493899" y="3937"/>
                    <a:pt x="3211830" y="725043"/>
                    <a:pt x="3211830" y="1613027"/>
                  </a:cubicBezTo>
                  <a:cubicBezTo>
                    <a:pt x="3211830" y="2501011"/>
                    <a:pt x="2494026" y="3222117"/>
                    <a:pt x="1605915" y="3226054"/>
                  </a:cubicBezTo>
                  <a:cubicBezTo>
                    <a:pt x="717804" y="3222117"/>
                    <a:pt x="0" y="2501138"/>
                    <a:pt x="0" y="1613027"/>
                  </a:cubicBezTo>
                  <a:cubicBezTo>
                    <a:pt x="0" y="724916"/>
                    <a:pt x="717804" y="3937"/>
                    <a:pt x="1605915" y="0"/>
                  </a:cubicBezTo>
                  <a:close/>
                </a:path>
              </a:pathLst>
            </a:custGeom>
            <a:solidFill>
              <a:srgbClr val="F7D7CA"/>
            </a:solidFill>
          </p:spPr>
        </p:sp>
      </p:grpSp>
      <p:grpSp>
        <p:nvGrpSpPr>
          <p:cNvPr id="14" name="Group 14"/>
          <p:cNvGrpSpPr/>
          <p:nvPr/>
        </p:nvGrpSpPr>
        <p:grpSpPr>
          <a:xfrm>
            <a:off x="14009639" y="848084"/>
            <a:ext cx="1774562" cy="1774562"/>
            <a:chOff x="0" y="0"/>
            <a:chExt cx="2366083" cy="2366083"/>
          </a:xfrm>
        </p:grpSpPr>
        <p:sp>
          <p:nvSpPr>
            <p:cNvPr id="15" name="Freeform 15"/>
            <p:cNvSpPr/>
            <p:nvPr/>
          </p:nvSpPr>
          <p:spPr>
            <a:xfrm>
              <a:off x="0" y="0"/>
              <a:ext cx="2366137" cy="2366137"/>
            </a:xfrm>
            <a:custGeom>
              <a:avLst/>
              <a:gdLst/>
              <a:ahLst/>
              <a:cxnLst/>
              <a:rect l="l" t="t" r="r" b="b"/>
              <a:pathLst>
                <a:path w="2366137" h="2366137">
                  <a:moveTo>
                    <a:pt x="0" y="0"/>
                  </a:moveTo>
                  <a:lnTo>
                    <a:pt x="2366137" y="0"/>
                  </a:lnTo>
                  <a:lnTo>
                    <a:pt x="2366137" y="2366137"/>
                  </a:lnTo>
                  <a:lnTo>
                    <a:pt x="0" y="2366137"/>
                  </a:lnTo>
                  <a:lnTo>
                    <a:pt x="0" y="0"/>
                  </a:lnTo>
                  <a:close/>
                </a:path>
              </a:pathLst>
            </a:custGeom>
            <a:blipFill>
              <a:blip r:embed="rId8"/>
              <a:stretch>
                <a:fillRect r="2" b="2"/>
              </a:stretch>
            </a:blipFill>
          </p:spPr>
        </p:sp>
      </p:grpSp>
      <p:grpSp>
        <p:nvGrpSpPr>
          <p:cNvPr id="16" name="Group 16"/>
          <p:cNvGrpSpPr/>
          <p:nvPr/>
        </p:nvGrpSpPr>
        <p:grpSpPr>
          <a:xfrm>
            <a:off x="15652995" y="9258300"/>
            <a:ext cx="2457301" cy="934798"/>
            <a:chOff x="0" y="0"/>
            <a:chExt cx="3276401" cy="1246397"/>
          </a:xfrm>
        </p:grpSpPr>
        <p:sp>
          <p:nvSpPr>
            <p:cNvPr id="17" name="Freeform 17"/>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9"/>
              <a:stretch>
                <a:fillRect t="-60" r="-1" b="-62"/>
              </a:stretch>
            </a:blipFill>
          </p:spPr>
        </p:sp>
      </p:grpSp>
      <p:sp>
        <p:nvSpPr>
          <p:cNvPr id="18" name="Freeform 18"/>
          <p:cNvSpPr/>
          <p:nvPr/>
        </p:nvSpPr>
        <p:spPr>
          <a:xfrm>
            <a:off x="1028700" y="401275"/>
            <a:ext cx="2549459" cy="1254851"/>
          </a:xfrm>
          <a:custGeom>
            <a:avLst/>
            <a:gdLst/>
            <a:ahLst/>
            <a:cxnLst/>
            <a:rect l="l" t="t" r="r" b="b"/>
            <a:pathLst>
              <a:path w="2549459" h="1254851">
                <a:moveTo>
                  <a:pt x="0" y="0"/>
                </a:moveTo>
                <a:lnTo>
                  <a:pt x="2549459" y="0"/>
                </a:lnTo>
                <a:lnTo>
                  <a:pt x="2549459" y="1254850"/>
                </a:lnTo>
                <a:lnTo>
                  <a:pt x="0" y="1254850"/>
                </a:lnTo>
                <a:lnTo>
                  <a:pt x="0" y="0"/>
                </a:lnTo>
                <a:close/>
              </a:path>
            </a:pathLst>
          </a:custGeom>
          <a:blipFill>
            <a:blip r:embed="rId10"/>
            <a:stretch>
              <a:fillRect/>
            </a:stretch>
          </a:blipFill>
        </p:spPr>
      </p:sp>
      <p:sp>
        <p:nvSpPr>
          <p:cNvPr id="19" name="TextBox 19"/>
          <p:cNvSpPr txBox="1"/>
          <p:nvPr/>
        </p:nvSpPr>
        <p:spPr>
          <a:xfrm>
            <a:off x="8685747" y="209550"/>
            <a:ext cx="4940393" cy="1390650"/>
          </a:xfrm>
          <a:prstGeom prst="rect">
            <a:avLst/>
          </a:prstGeom>
        </p:spPr>
        <p:txBody>
          <a:bodyPr lIns="0" tIns="0" rIns="0" bIns="0" rtlCol="0" anchor="t">
            <a:spAutoFit/>
          </a:bodyPr>
          <a:lstStyle/>
          <a:p>
            <a:pPr algn="l">
              <a:lnSpc>
                <a:spcPts val="10800"/>
              </a:lnSpc>
            </a:pPr>
            <a:r>
              <a:rPr lang="en-US" sz="7500" b="1">
                <a:solidFill>
                  <a:srgbClr val="000000"/>
                </a:solidFill>
                <a:latin typeface="Poppins Bold"/>
                <a:ea typeface="Poppins Bold"/>
                <a:cs typeface="Poppins Bold"/>
                <a:sym typeface="Poppins Bold"/>
              </a:rPr>
              <a:t>Larangan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79900" y="-902441"/>
            <a:ext cx="1923808" cy="1804881"/>
            <a:chOff x="0" y="0"/>
            <a:chExt cx="2565077" cy="2406508"/>
          </a:xfrm>
        </p:grpSpPr>
        <p:sp>
          <p:nvSpPr>
            <p:cNvPr id="3" name="Freeform 3"/>
            <p:cNvSpPr/>
            <p:nvPr/>
          </p:nvSpPr>
          <p:spPr>
            <a:xfrm flipH="1">
              <a:off x="0" y="0"/>
              <a:ext cx="2565019" cy="2406523"/>
            </a:xfrm>
            <a:custGeom>
              <a:avLst/>
              <a:gdLst/>
              <a:ahLst/>
              <a:cxnLst/>
              <a:rect l="l" t="t" r="r" b="b"/>
              <a:pathLst>
                <a:path w="2565019" h="2406523">
                  <a:moveTo>
                    <a:pt x="2565019" y="0"/>
                  </a:moveTo>
                  <a:lnTo>
                    <a:pt x="0" y="0"/>
                  </a:lnTo>
                  <a:lnTo>
                    <a:pt x="0" y="2406523"/>
                  </a:lnTo>
                  <a:lnTo>
                    <a:pt x="2565019" y="2406523"/>
                  </a:lnTo>
                  <a:lnTo>
                    <a:pt x="2565019" y="0"/>
                  </a:lnTo>
                  <a:close/>
                </a:path>
              </a:pathLst>
            </a:custGeom>
            <a:blipFill>
              <a:blip r:embed="rId3"/>
              <a:stretch>
                <a:fillRect l="-23" r="-25"/>
              </a:stretch>
            </a:blipFill>
          </p:spPr>
        </p:sp>
      </p:grpSp>
      <p:grpSp>
        <p:nvGrpSpPr>
          <p:cNvPr id="4" name="Group 4"/>
          <p:cNvGrpSpPr/>
          <p:nvPr/>
        </p:nvGrpSpPr>
        <p:grpSpPr>
          <a:xfrm>
            <a:off x="-947232" y="9123135"/>
            <a:ext cx="2287364" cy="2327730"/>
            <a:chOff x="0" y="0"/>
            <a:chExt cx="3049819" cy="3103640"/>
          </a:xfrm>
        </p:grpSpPr>
        <p:sp>
          <p:nvSpPr>
            <p:cNvPr id="5" name="Freeform 5"/>
            <p:cNvSpPr/>
            <p:nvPr/>
          </p:nvSpPr>
          <p:spPr>
            <a:xfrm>
              <a:off x="0" y="0"/>
              <a:ext cx="3049778" cy="3103626"/>
            </a:xfrm>
            <a:custGeom>
              <a:avLst/>
              <a:gdLst/>
              <a:ahLst/>
              <a:cxnLst/>
              <a:rect l="l" t="t" r="r" b="b"/>
              <a:pathLst>
                <a:path w="3049778" h="3103626">
                  <a:moveTo>
                    <a:pt x="0" y="0"/>
                  </a:moveTo>
                  <a:lnTo>
                    <a:pt x="3049778" y="0"/>
                  </a:lnTo>
                  <a:lnTo>
                    <a:pt x="3049778" y="3103626"/>
                  </a:lnTo>
                  <a:lnTo>
                    <a:pt x="0" y="3103626"/>
                  </a:lnTo>
                  <a:lnTo>
                    <a:pt x="0" y="0"/>
                  </a:lnTo>
                  <a:close/>
                </a:path>
              </a:pathLst>
            </a:custGeom>
            <a:blipFill>
              <a:blip r:embed="rId4"/>
              <a:stretch>
                <a:fillRect r="-1"/>
              </a:stretch>
            </a:blipFill>
          </p:spPr>
        </p:sp>
      </p:grpSp>
      <p:sp>
        <p:nvSpPr>
          <p:cNvPr id="6" name="Freeform 6"/>
          <p:cNvSpPr/>
          <p:nvPr/>
        </p:nvSpPr>
        <p:spPr>
          <a:xfrm>
            <a:off x="8507411" y="3036658"/>
            <a:ext cx="4340274" cy="2562961"/>
          </a:xfrm>
          <a:custGeom>
            <a:avLst/>
            <a:gdLst/>
            <a:ahLst/>
            <a:cxnLst/>
            <a:rect l="l" t="t" r="r" b="b"/>
            <a:pathLst>
              <a:path w="4340274" h="2562961">
                <a:moveTo>
                  <a:pt x="0" y="0"/>
                </a:moveTo>
                <a:lnTo>
                  <a:pt x="4340275" y="0"/>
                </a:lnTo>
                <a:lnTo>
                  <a:pt x="4340275" y="2562961"/>
                </a:lnTo>
                <a:lnTo>
                  <a:pt x="0" y="25629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8507411" y="631964"/>
            <a:ext cx="4340274" cy="2408919"/>
          </a:xfrm>
          <a:custGeom>
            <a:avLst/>
            <a:gdLst/>
            <a:ahLst/>
            <a:cxnLst/>
            <a:rect l="l" t="t" r="r" b="b"/>
            <a:pathLst>
              <a:path w="4340274" h="2408919">
                <a:moveTo>
                  <a:pt x="0" y="0"/>
                </a:moveTo>
                <a:lnTo>
                  <a:pt x="4340275" y="0"/>
                </a:lnTo>
                <a:lnTo>
                  <a:pt x="4340275" y="2408919"/>
                </a:lnTo>
                <a:lnTo>
                  <a:pt x="0" y="24089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12953948" y="3036658"/>
            <a:ext cx="4340274" cy="2562961"/>
          </a:xfrm>
          <a:custGeom>
            <a:avLst/>
            <a:gdLst/>
            <a:ahLst/>
            <a:cxnLst/>
            <a:rect l="l" t="t" r="r" b="b"/>
            <a:pathLst>
              <a:path w="4340274" h="2562961">
                <a:moveTo>
                  <a:pt x="0" y="0"/>
                </a:moveTo>
                <a:lnTo>
                  <a:pt x="4340275" y="0"/>
                </a:lnTo>
                <a:lnTo>
                  <a:pt x="4340275" y="2562961"/>
                </a:lnTo>
                <a:lnTo>
                  <a:pt x="0" y="25629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2953948" y="631964"/>
            <a:ext cx="4340274" cy="2408919"/>
          </a:xfrm>
          <a:custGeom>
            <a:avLst/>
            <a:gdLst/>
            <a:ahLst/>
            <a:cxnLst/>
            <a:rect l="l" t="t" r="r" b="b"/>
            <a:pathLst>
              <a:path w="4340274" h="2408919">
                <a:moveTo>
                  <a:pt x="0" y="0"/>
                </a:moveTo>
                <a:lnTo>
                  <a:pt x="4340275" y="0"/>
                </a:lnTo>
                <a:lnTo>
                  <a:pt x="4340275" y="2408919"/>
                </a:lnTo>
                <a:lnTo>
                  <a:pt x="0" y="24089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8507411" y="5595395"/>
            <a:ext cx="4340274" cy="2408919"/>
          </a:xfrm>
          <a:custGeom>
            <a:avLst/>
            <a:gdLst/>
            <a:ahLst/>
            <a:cxnLst/>
            <a:rect l="l" t="t" r="r" b="b"/>
            <a:pathLst>
              <a:path w="4340274" h="2408919">
                <a:moveTo>
                  <a:pt x="0" y="0"/>
                </a:moveTo>
                <a:lnTo>
                  <a:pt x="4340275" y="0"/>
                </a:lnTo>
                <a:lnTo>
                  <a:pt x="4340275" y="2408919"/>
                </a:lnTo>
                <a:lnTo>
                  <a:pt x="0" y="24089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12953948" y="5595395"/>
            <a:ext cx="4340274" cy="2408919"/>
          </a:xfrm>
          <a:custGeom>
            <a:avLst/>
            <a:gdLst/>
            <a:ahLst/>
            <a:cxnLst/>
            <a:rect l="l" t="t" r="r" b="b"/>
            <a:pathLst>
              <a:path w="4340274" h="2408919">
                <a:moveTo>
                  <a:pt x="0" y="0"/>
                </a:moveTo>
                <a:lnTo>
                  <a:pt x="4340275" y="0"/>
                </a:lnTo>
                <a:lnTo>
                  <a:pt x="4340275" y="2408919"/>
                </a:lnTo>
                <a:lnTo>
                  <a:pt x="0" y="24089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8507411" y="8000089"/>
            <a:ext cx="8786811" cy="2079832"/>
          </a:xfrm>
          <a:custGeom>
            <a:avLst/>
            <a:gdLst/>
            <a:ahLst/>
            <a:cxnLst/>
            <a:rect l="l" t="t" r="r" b="b"/>
            <a:pathLst>
              <a:path w="8786811" h="2079832">
                <a:moveTo>
                  <a:pt x="0" y="0"/>
                </a:moveTo>
                <a:lnTo>
                  <a:pt x="8786812" y="0"/>
                </a:lnTo>
                <a:lnTo>
                  <a:pt x="8786812" y="2079832"/>
                </a:lnTo>
                <a:lnTo>
                  <a:pt x="0" y="20798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3" name="Group 13"/>
          <p:cNvGrpSpPr/>
          <p:nvPr/>
        </p:nvGrpSpPr>
        <p:grpSpPr>
          <a:xfrm>
            <a:off x="7457051" y="334616"/>
            <a:ext cx="2170565" cy="1709320"/>
            <a:chOff x="0" y="0"/>
            <a:chExt cx="2894087" cy="2279093"/>
          </a:xfrm>
        </p:grpSpPr>
        <p:sp>
          <p:nvSpPr>
            <p:cNvPr id="14" name="Freeform 14"/>
            <p:cNvSpPr/>
            <p:nvPr/>
          </p:nvSpPr>
          <p:spPr>
            <a:xfrm flipH="1">
              <a:off x="0" y="0"/>
              <a:ext cx="2894076" cy="2279142"/>
            </a:xfrm>
            <a:custGeom>
              <a:avLst/>
              <a:gdLst/>
              <a:ahLst/>
              <a:cxnLst/>
              <a:rect l="l" t="t" r="r" b="b"/>
              <a:pathLst>
                <a:path w="2894076" h="2279142">
                  <a:moveTo>
                    <a:pt x="2894076" y="0"/>
                  </a:moveTo>
                  <a:lnTo>
                    <a:pt x="0" y="0"/>
                  </a:lnTo>
                  <a:lnTo>
                    <a:pt x="0" y="2279142"/>
                  </a:lnTo>
                  <a:lnTo>
                    <a:pt x="2894076" y="2279142"/>
                  </a:lnTo>
                  <a:lnTo>
                    <a:pt x="2894076" y="0"/>
                  </a:lnTo>
                  <a:close/>
                </a:path>
              </a:pathLst>
            </a:custGeom>
            <a:blipFill>
              <a:blip r:embed="rId11"/>
              <a:stretch>
                <a:fillRect t="-9" b="-7"/>
              </a:stretch>
            </a:blipFill>
          </p:spPr>
        </p:sp>
      </p:grpSp>
      <p:grpSp>
        <p:nvGrpSpPr>
          <p:cNvPr id="15" name="Group 15"/>
          <p:cNvGrpSpPr/>
          <p:nvPr/>
        </p:nvGrpSpPr>
        <p:grpSpPr>
          <a:xfrm>
            <a:off x="16603593" y="8702816"/>
            <a:ext cx="1311415" cy="877009"/>
            <a:chOff x="0" y="0"/>
            <a:chExt cx="1748553" cy="1169345"/>
          </a:xfrm>
        </p:grpSpPr>
        <p:sp>
          <p:nvSpPr>
            <p:cNvPr id="16" name="Freeform 16"/>
            <p:cNvSpPr/>
            <p:nvPr/>
          </p:nvSpPr>
          <p:spPr>
            <a:xfrm>
              <a:off x="0" y="0"/>
              <a:ext cx="1748536" cy="1169289"/>
            </a:xfrm>
            <a:custGeom>
              <a:avLst/>
              <a:gdLst/>
              <a:ahLst/>
              <a:cxnLst/>
              <a:rect l="l" t="t" r="r" b="b"/>
              <a:pathLst>
                <a:path w="1748536" h="1169289">
                  <a:moveTo>
                    <a:pt x="0" y="0"/>
                  </a:moveTo>
                  <a:lnTo>
                    <a:pt x="1748536" y="0"/>
                  </a:lnTo>
                  <a:lnTo>
                    <a:pt x="1748536" y="1169289"/>
                  </a:lnTo>
                  <a:lnTo>
                    <a:pt x="0" y="1169289"/>
                  </a:lnTo>
                  <a:lnTo>
                    <a:pt x="0" y="0"/>
                  </a:lnTo>
                  <a:close/>
                </a:path>
              </a:pathLst>
            </a:custGeom>
            <a:blipFill>
              <a:blip r:embed="rId12"/>
              <a:stretch>
                <a:fillRect t="-148" b="-152"/>
              </a:stretch>
            </a:blipFill>
          </p:spPr>
        </p:sp>
      </p:grpSp>
      <p:grpSp>
        <p:nvGrpSpPr>
          <p:cNvPr id="17" name="Group 17"/>
          <p:cNvGrpSpPr/>
          <p:nvPr/>
        </p:nvGrpSpPr>
        <p:grpSpPr>
          <a:xfrm>
            <a:off x="15652995" y="9258300"/>
            <a:ext cx="2457301" cy="934798"/>
            <a:chOff x="0" y="0"/>
            <a:chExt cx="3276401" cy="1246397"/>
          </a:xfrm>
        </p:grpSpPr>
        <p:sp>
          <p:nvSpPr>
            <p:cNvPr id="18" name="Freeform 18"/>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3"/>
              <a:stretch>
                <a:fillRect t="-60" r="-1" b="-62"/>
              </a:stretch>
            </a:blipFill>
          </p:spPr>
        </p:sp>
      </p:grpSp>
      <p:sp>
        <p:nvSpPr>
          <p:cNvPr id="19" name="Freeform 19"/>
          <p:cNvSpPr/>
          <p:nvPr/>
        </p:nvSpPr>
        <p:spPr>
          <a:xfrm>
            <a:off x="802317" y="464720"/>
            <a:ext cx="2549459" cy="1254851"/>
          </a:xfrm>
          <a:custGeom>
            <a:avLst/>
            <a:gdLst/>
            <a:ahLst/>
            <a:cxnLst/>
            <a:rect l="l" t="t" r="r" b="b"/>
            <a:pathLst>
              <a:path w="2549459" h="1254851">
                <a:moveTo>
                  <a:pt x="0" y="0"/>
                </a:moveTo>
                <a:lnTo>
                  <a:pt x="2549459" y="0"/>
                </a:lnTo>
                <a:lnTo>
                  <a:pt x="2549459" y="1254850"/>
                </a:lnTo>
                <a:lnTo>
                  <a:pt x="0" y="1254850"/>
                </a:lnTo>
                <a:lnTo>
                  <a:pt x="0" y="0"/>
                </a:lnTo>
                <a:close/>
              </a:path>
            </a:pathLst>
          </a:custGeom>
          <a:blipFill>
            <a:blip r:embed="rId14"/>
            <a:stretch>
              <a:fillRect/>
            </a:stretch>
          </a:blipFill>
        </p:spPr>
      </p:sp>
      <p:sp>
        <p:nvSpPr>
          <p:cNvPr id="20" name="TextBox 20"/>
          <p:cNvSpPr txBox="1"/>
          <p:nvPr/>
        </p:nvSpPr>
        <p:spPr>
          <a:xfrm>
            <a:off x="942486" y="2758310"/>
            <a:ext cx="7237898" cy="1390650"/>
          </a:xfrm>
          <a:prstGeom prst="rect">
            <a:avLst/>
          </a:prstGeom>
        </p:spPr>
        <p:txBody>
          <a:bodyPr lIns="0" tIns="0" rIns="0" bIns="0" rtlCol="0" anchor="t">
            <a:spAutoFit/>
          </a:bodyPr>
          <a:lstStyle/>
          <a:p>
            <a:pPr algn="l">
              <a:lnSpc>
                <a:spcPts val="10800"/>
              </a:lnSpc>
            </a:pPr>
            <a:r>
              <a:rPr lang="en-US" sz="7500" b="1">
                <a:solidFill>
                  <a:srgbClr val="000000"/>
                </a:solidFill>
                <a:latin typeface="Poppins Bold"/>
                <a:ea typeface="Poppins Bold"/>
                <a:cs typeface="Poppins Bold"/>
                <a:sym typeface="Poppins Bold"/>
              </a:rPr>
              <a:t>PNS Dilarang</a:t>
            </a:r>
          </a:p>
        </p:txBody>
      </p:sp>
      <p:sp>
        <p:nvSpPr>
          <p:cNvPr id="21" name="TextBox 21"/>
          <p:cNvSpPr txBox="1"/>
          <p:nvPr/>
        </p:nvSpPr>
        <p:spPr>
          <a:xfrm>
            <a:off x="1028700" y="4085655"/>
            <a:ext cx="6228398" cy="3816985"/>
          </a:xfrm>
          <a:prstGeom prst="rect">
            <a:avLst/>
          </a:prstGeom>
        </p:spPr>
        <p:txBody>
          <a:bodyPr lIns="0" tIns="0" rIns="0" bIns="0" rtlCol="0" anchor="t">
            <a:spAutoFit/>
          </a:bodyPr>
          <a:lstStyle/>
          <a:p>
            <a:pPr algn="l">
              <a:lnSpc>
                <a:spcPts val="4339"/>
              </a:lnSpc>
            </a:pPr>
            <a:r>
              <a:rPr lang="en-US" sz="3099">
                <a:solidFill>
                  <a:srgbClr val="000000"/>
                </a:solidFill>
                <a:latin typeface="Poppins"/>
                <a:ea typeface="Poppins"/>
                <a:cs typeface="Poppins"/>
                <a:sym typeface="Poppins"/>
              </a:rPr>
              <a:t>memberikan dukungan kepada calon Presiden/Wakil Presiden, calon Kepala Daerah/Wakil Kepala Daerah, calon anggota DPR, calon anggota DPD, atau calon anggota DPRD dgn cara:</a:t>
            </a:r>
          </a:p>
        </p:txBody>
      </p:sp>
      <p:sp>
        <p:nvSpPr>
          <p:cNvPr id="22" name="TextBox 22"/>
          <p:cNvSpPr txBox="1"/>
          <p:nvPr/>
        </p:nvSpPr>
        <p:spPr>
          <a:xfrm>
            <a:off x="9701999" y="1465525"/>
            <a:ext cx="1951099" cy="714276"/>
          </a:xfrm>
          <a:prstGeom prst="rect">
            <a:avLst/>
          </a:prstGeom>
        </p:spPr>
        <p:txBody>
          <a:bodyPr lIns="0" tIns="0" rIns="0" bIns="0" rtlCol="0" anchor="t">
            <a:spAutoFit/>
          </a:bodyPr>
          <a:lstStyle/>
          <a:p>
            <a:pPr algn="ctr">
              <a:lnSpc>
                <a:spcPts val="3024"/>
              </a:lnSpc>
            </a:pPr>
            <a:r>
              <a:rPr lang="en-US" sz="2100">
                <a:solidFill>
                  <a:srgbClr val="000000"/>
                </a:solidFill>
                <a:latin typeface="Poppins"/>
                <a:ea typeface="Poppins"/>
                <a:cs typeface="Poppins"/>
                <a:sym typeface="Poppins"/>
              </a:rPr>
              <a:t>Ikut Kampanye</a:t>
            </a:r>
          </a:p>
        </p:txBody>
      </p:sp>
      <p:sp>
        <p:nvSpPr>
          <p:cNvPr id="23" name="TextBox 23"/>
          <p:cNvSpPr txBox="1"/>
          <p:nvPr/>
        </p:nvSpPr>
        <p:spPr>
          <a:xfrm>
            <a:off x="8987553" y="3432856"/>
            <a:ext cx="3641094" cy="1603911"/>
          </a:xfrm>
          <a:prstGeom prst="rect">
            <a:avLst/>
          </a:prstGeom>
        </p:spPr>
        <p:txBody>
          <a:bodyPr lIns="0" tIns="0" rIns="0" bIns="0" rtlCol="0" anchor="t">
            <a:spAutoFit/>
          </a:bodyPr>
          <a:lstStyle/>
          <a:p>
            <a:pPr algn="ctr">
              <a:lnSpc>
                <a:spcPts val="3528"/>
              </a:lnSpc>
            </a:pPr>
            <a:r>
              <a:rPr lang="en-US" sz="2100">
                <a:solidFill>
                  <a:srgbClr val="000000"/>
                </a:solidFill>
                <a:latin typeface="Poppins"/>
                <a:ea typeface="Poppins"/>
                <a:cs typeface="Poppins"/>
                <a:sym typeface="Poppins"/>
              </a:rPr>
              <a:t>Menjadi peserta kampanye dgn menggunakan atribut partai/ atribut PNS</a:t>
            </a:r>
          </a:p>
        </p:txBody>
      </p:sp>
      <p:sp>
        <p:nvSpPr>
          <p:cNvPr id="24" name="TextBox 24"/>
          <p:cNvSpPr txBox="1"/>
          <p:nvPr/>
        </p:nvSpPr>
        <p:spPr>
          <a:xfrm>
            <a:off x="8857001" y="6127001"/>
            <a:ext cx="3641094" cy="1232461"/>
          </a:xfrm>
          <a:prstGeom prst="rect">
            <a:avLst/>
          </a:prstGeom>
        </p:spPr>
        <p:txBody>
          <a:bodyPr lIns="0" tIns="0" rIns="0" bIns="0" rtlCol="0" anchor="t">
            <a:spAutoFit/>
          </a:bodyPr>
          <a:lstStyle/>
          <a:p>
            <a:pPr algn="ctr">
              <a:lnSpc>
                <a:spcPts val="3528"/>
              </a:lnSpc>
            </a:pPr>
            <a:r>
              <a:rPr lang="en-US" sz="2100">
                <a:solidFill>
                  <a:srgbClr val="000000"/>
                </a:solidFill>
                <a:latin typeface="Poppins"/>
                <a:ea typeface="Poppins"/>
                <a:cs typeface="Poppins"/>
                <a:sym typeface="Poppins"/>
              </a:rPr>
              <a:t>Sebagai peserta kampanye dgn mengerahkan PNS lain.</a:t>
            </a:r>
          </a:p>
        </p:txBody>
      </p:sp>
      <p:sp>
        <p:nvSpPr>
          <p:cNvPr id="25" name="TextBox 25"/>
          <p:cNvSpPr txBox="1"/>
          <p:nvPr/>
        </p:nvSpPr>
        <p:spPr>
          <a:xfrm>
            <a:off x="13733546" y="977845"/>
            <a:ext cx="2781080" cy="1603911"/>
          </a:xfrm>
          <a:prstGeom prst="rect">
            <a:avLst/>
          </a:prstGeom>
        </p:spPr>
        <p:txBody>
          <a:bodyPr lIns="0" tIns="0" rIns="0" bIns="0" rtlCol="0" anchor="t">
            <a:spAutoFit/>
          </a:bodyPr>
          <a:lstStyle/>
          <a:p>
            <a:pPr algn="ctr">
              <a:lnSpc>
                <a:spcPts val="3528"/>
              </a:lnSpc>
            </a:pPr>
            <a:r>
              <a:rPr lang="en-US" sz="2100">
                <a:solidFill>
                  <a:srgbClr val="000000"/>
                </a:solidFill>
                <a:latin typeface="Poppins"/>
                <a:ea typeface="Poppins"/>
                <a:cs typeface="Poppins"/>
                <a:sym typeface="Poppins"/>
              </a:rPr>
              <a:t>Sebagai peserta kampanye dgn menggunakan fasilitas negara</a:t>
            </a:r>
          </a:p>
        </p:txBody>
      </p:sp>
      <p:sp>
        <p:nvSpPr>
          <p:cNvPr id="26" name="TextBox 26"/>
          <p:cNvSpPr txBox="1"/>
          <p:nvPr/>
        </p:nvSpPr>
        <p:spPr>
          <a:xfrm>
            <a:off x="13248119" y="3359561"/>
            <a:ext cx="3831782" cy="1971377"/>
          </a:xfrm>
          <a:prstGeom prst="rect">
            <a:avLst/>
          </a:prstGeom>
        </p:spPr>
        <p:txBody>
          <a:bodyPr lIns="0" tIns="0" rIns="0" bIns="0" rtlCol="0" anchor="t">
            <a:spAutoFit/>
          </a:bodyPr>
          <a:lstStyle/>
          <a:p>
            <a:pPr algn="ctr">
              <a:lnSpc>
                <a:spcPts val="3024"/>
              </a:lnSpc>
            </a:pPr>
            <a:r>
              <a:rPr lang="en-US" sz="2100">
                <a:solidFill>
                  <a:srgbClr val="000000"/>
                </a:solidFill>
                <a:latin typeface="Poppins"/>
                <a:ea typeface="Poppins"/>
                <a:cs typeface="Poppins"/>
                <a:sym typeface="Poppins"/>
              </a:rPr>
              <a:t>Membuat keputusan dan/tindakan yg menguntungkan/merugikan salah satu pasangan calon sebelum, selama, dan sesudah masa kampanye</a:t>
            </a:r>
          </a:p>
        </p:txBody>
      </p:sp>
      <p:sp>
        <p:nvSpPr>
          <p:cNvPr id="27" name="TextBox 27"/>
          <p:cNvSpPr txBox="1"/>
          <p:nvPr/>
        </p:nvSpPr>
        <p:spPr>
          <a:xfrm>
            <a:off x="12988871" y="6212726"/>
            <a:ext cx="4270429" cy="1342826"/>
          </a:xfrm>
          <a:prstGeom prst="rect">
            <a:avLst/>
          </a:prstGeom>
        </p:spPr>
        <p:txBody>
          <a:bodyPr lIns="0" tIns="0" rIns="0" bIns="0" rtlCol="0" anchor="t">
            <a:spAutoFit/>
          </a:bodyPr>
          <a:lstStyle/>
          <a:p>
            <a:pPr algn="ctr">
              <a:lnSpc>
                <a:spcPts val="3024"/>
              </a:lnSpc>
            </a:pPr>
            <a:r>
              <a:rPr lang="en-US" sz="2100">
                <a:solidFill>
                  <a:srgbClr val="000000"/>
                </a:solidFill>
                <a:latin typeface="Poppins"/>
                <a:ea typeface="Poppins"/>
                <a:cs typeface="Poppins"/>
                <a:sym typeface="Poppins"/>
              </a:rPr>
              <a:t>Mengadakan kegiatan yg mengarah kepada keberpihakan terhdap pasangan calon </a:t>
            </a:r>
          </a:p>
        </p:txBody>
      </p:sp>
      <p:sp>
        <p:nvSpPr>
          <p:cNvPr id="28" name="TextBox 28"/>
          <p:cNvSpPr txBox="1"/>
          <p:nvPr/>
        </p:nvSpPr>
        <p:spPr>
          <a:xfrm>
            <a:off x="8987553" y="8240415"/>
            <a:ext cx="8080429" cy="714276"/>
          </a:xfrm>
          <a:prstGeom prst="rect">
            <a:avLst/>
          </a:prstGeom>
        </p:spPr>
        <p:txBody>
          <a:bodyPr lIns="0" tIns="0" rIns="0" bIns="0" rtlCol="0" anchor="t">
            <a:spAutoFit/>
          </a:bodyPr>
          <a:lstStyle/>
          <a:p>
            <a:pPr algn="ctr">
              <a:lnSpc>
                <a:spcPts val="3024"/>
              </a:lnSpc>
            </a:pPr>
            <a:r>
              <a:rPr lang="en-US" sz="2100">
                <a:solidFill>
                  <a:srgbClr val="000000"/>
                </a:solidFill>
                <a:latin typeface="Poppins"/>
                <a:ea typeface="Poppins"/>
                <a:cs typeface="Poppins"/>
                <a:sym typeface="Poppins"/>
              </a:rPr>
              <a:t>Memberikan surat dukungan disertai fotokopi Kartu Tanda Penduduk atau Surat Keterangan Tanda Penduduk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1904" y="9258300"/>
            <a:ext cx="1923808" cy="1804881"/>
            <a:chOff x="0" y="0"/>
            <a:chExt cx="2565077" cy="2406508"/>
          </a:xfrm>
        </p:grpSpPr>
        <p:sp>
          <p:nvSpPr>
            <p:cNvPr id="3" name="Freeform 3"/>
            <p:cNvSpPr/>
            <p:nvPr/>
          </p:nvSpPr>
          <p:spPr>
            <a:xfrm flipH="1">
              <a:off x="0" y="0"/>
              <a:ext cx="2565019" cy="2406523"/>
            </a:xfrm>
            <a:custGeom>
              <a:avLst/>
              <a:gdLst/>
              <a:ahLst/>
              <a:cxnLst/>
              <a:rect l="l" t="t" r="r" b="b"/>
              <a:pathLst>
                <a:path w="2565019" h="2406523">
                  <a:moveTo>
                    <a:pt x="2565019" y="0"/>
                  </a:moveTo>
                  <a:lnTo>
                    <a:pt x="0" y="0"/>
                  </a:lnTo>
                  <a:lnTo>
                    <a:pt x="0" y="2406523"/>
                  </a:lnTo>
                  <a:lnTo>
                    <a:pt x="2565019" y="2406523"/>
                  </a:lnTo>
                  <a:lnTo>
                    <a:pt x="2565019" y="0"/>
                  </a:lnTo>
                  <a:close/>
                </a:path>
              </a:pathLst>
            </a:custGeom>
            <a:blipFill>
              <a:blip r:embed="rId3"/>
              <a:stretch>
                <a:fillRect l="-23" r="-25"/>
              </a:stretch>
            </a:blipFill>
          </p:spPr>
        </p:sp>
      </p:grpSp>
      <p:grpSp>
        <p:nvGrpSpPr>
          <p:cNvPr id="4" name="Group 4"/>
          <p:cNvGrpSpPr/>
          <p:nvPr/>
        </p:nvGrpSpPr>
        <p:grpSpPr>
          <a:xfrm>
            <a:off x="17144318" y="-1163865"/>
            <a:ext cx="2287364" cy="2327730"/>
            <a:chOff x="0" y="0"/>
            <a:chExt cx="3049819" cy="3103640"/>
          </a:xfrm>
        </p:grpSpPr>
        <p:sp>
          <p:nvSpPr>
            <p:cNvPr id="5" name="Freeform 5"/>
            <p:cNvSpPr/>
            <p:nvPr/>
          </p:nvSpPr>
          <p:spPr>
            <a:xfrm>
              <a:off x="0" y="0"/>
              <a:ext cx="3049778" cy="3103626"/>
            </a:xfrm>
            <a:custGeom>
              <a:avLst/>
              <a:gdLst/>
              <a:ahLst/>
              <a:cxnLst/>
              <a:rect l="l" t="t" r="r" b="b"/>
              <a:pathLst>
                <a:path w="3049778" h="3103626">
                  <a:moveTo>
                    <a:pt x="0" y="0"/>
                  </a:moveTo>
                  <a:lnTo>
                    <a:pt x="3049778" y="0"/>
                  </a:lnTo>
                  <a:lnTo>
                    <a:pt x="3049778" y="3103626"/>
                  </a:lnTo>
                  <a:lnTo>
                    <a:pt x="0" y="3103626"/>
                  </a:lnTo>
                  <a:lnTo>
                    <a:pt x="0" y="0"/>
                  </a:lnTo>
                  <a:close/>
                </a:path>
              </a:pathLst>
            </a:custGeom>
            <a:blipFill>
              <a:blip r:embed="rId4"/>
              <a:stretch>
                <a:fillRect r="-1"/>
              </a:stretch>
            </a:blipFill>
          </p:spPr>
        </p:sp>
      </p:grpSp>
      <p:sp>
        <p:nvSpPr>
          <p:cNvPr id="6" name="Freeform 6"/>
          <p:cNvSpPr/>
          <p:nvPr/>
        </p:nvSpPr>
        <p:spPr>
          <a:xfrm>
            <a:off x="11163310" y="449213"/>
            <a:ext cx="4727307" cy="2406538"/>
          </a:xfrm>
          <a:custGeom>
            <a:avLst/>
            <a:gdLst/>
            <a:ahLst/>
            <a:cxnLst/>
            <a:rect l="l" t="t" r="r" b="b"/>
            <a:pathLst>
              <a:path w="4727307" h="2406538">
                <a:moveTo>
                  <a:pt x="0" y="0"/>
                </a:moveTo>
                <a:lnTo>
                  <a:pt x="4727308" y="0"/>
                </a:lnTo>
                <a:lnTo>
                  <a:pt x="4727308" y="2406538"/>
                </a:lnTo>
                <a:lnTo>
                  <a:pt x="0" y="24065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1163310" y="2899151"/>
            <a:ext cx="4727307" cy="3122301"/>
          </a:xfrm>
          <a:custGeom>
            <a:avLst/>
            <a:gdLst/>
            <a:ahLst/>
            <a:cxnLst/>
            <a:rect l="l" t="t" r="r" b="b"/>
            <a:pathLst>
              <a:path w="4727307" h="3122301">
                <a:moveTo>
                  <a:pt x="0" y="0"/>
                </a:moveTo>
                <a:lnTo>
                  <a:pt x="4727308" y="0"/>
                </a:lnTo>
                <a:lnTo>
                  <a:pt x="4727308" y="3122301"/>
                </a:lnTo>
                <a:lnTo>
                  <a:pt x="0" y="31223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11163310" y="6217252"/>
            <a:ext cx="4727307" cy="3562331"/>
          </a:xfrm>
          <a:custGeom>
            <a:avLst/>
            <a:gdLst/>
            <a:ahLst/>
            <a:cxnLst/>
            <a:rect l="l" t="t" r="r" b="b"/>
            <a:pathLst>
              <a:path w="4727307" h="3562331">
                <a:moveTo>
                  <a:pt x="0" y="0"/>
                </a:moveTo>
                <a:lnTo>
                  <a:pt x="4727308" y="0"/>
                </a:lnTo>
                <a:lnTo>
                  <a:pt x="4727308" y="3562331"/>
                </a:lnTo>
                <a:lnTo>
                  <a:pt x="0" y="35623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9" name="Group 9"/>
          <p:cNvGrpSpPr/>
          <p:nvPr/>
        </p:nvGrpSpPr>
        <p:grpSpPr>
          <a:xfrm>
            <a:off x="15855695" y="9352202"/>
            <a:ext cx="2457301" cy="934798"/>
            <a:chOff x="0" y="0"/>
            <a:chExt cx="3276401" cy="1246397"/>
          </a:xfrm>
        </p:grpSpPr>
        <p:sp>
          <p:nvSpPr>
            <p:cNvPr id="10" name="Freeform 10"/>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1"/>
              <a:stretch>
                <a:fillRect t="-60" r="-1" b="-62"/>
              </a:stretch>
            </a:blipFill>
          </p:spPr>
        </p:sp>
      </p:grpSp>
      <p:sp>
        <p:nvSpPr>
          <p:cNvPr id="11" name="Freeform 11"/>
          <p:cNvSpPr/>
          <p:nvPr/>
        </p:nvSpPr>
        <p:spPr>
          <a:xfrm>
            <a:off x="341491" y="288726"/>
            <a:ext cx="2549459" cy="1254851"/>
          </a:xfrm>
          <a:custGeom>
            <a:avLst/>
            <a:gdLst/>
            <a:ahLst/>
            <a:cxnLst/>
            <a:rect l="l" t="t" r="r" b="b"/>
            <a:pathLst>
              <a:path w="2549459" h="1254851">
                <a:moveTo>
                  <a:pt x="0" y="0"/>
                </a:moveTo>
                <a:lnTo>
                  <a:pt x="2549458" y="0"/>
                </a:lnTo>
                <a:lnTo>
                  <a:pt x="2549458" y="1254850"/>
                </a:lnTo>
                <a:lnTo>
                  <a:pt x="0" y="1254850"/>
                </a:lnTo>
                <a:lnTo>
                  <a:pt x="0" y="0"/>
                </a:lnTo>
                <a:close/>
              </a:path>
            </a:pathLst>
          </a:custGeom>
          <a:blipFill>
            <a:blip r:embed="rId12"/>
            <a:stretch>
              <a:fillRect/>
            </a:stretch>
          </a:blipFill>
        </p:spPr>
      </p:sp>
      <p:sp>
        <p:nvSpPr>
          <p:cNvPr id="12" name="TextBox 12"/>
          <p:cNvSpPr txBox="1"/>
          <p:nvPr/>
        </p:nvSpPr>
        <p:spPr>
          <a:xfrm>
            <a:off x="1028700" y="2210222"/>
            <a:ext cx="9045530" cy="2257425"/>
          </a:xfrm>
          <a:prstGeom prst="rect">
            <a:avLst/>
          </a:prstGeom>
        </p:spPr>
        <p:txBody>
          <a:bodyPr lIns="0" tIns="0" rIns="0" bIns="0" rtlCol="0" anchor="t">
            <a:spAutoFit/>
          </a:bodyPr>
          <a:lstStyle/>
          <a:p>
            <a:pPr algn="l">
              <a:lnSpc>
                <a:spcPts val="8625"/>
              </a:lnSpc>
            </a:pPr>
            <a:r>
              <a:rPr lang="en-US" sz="7500" b="1">
                <a:solidFill>
                  <a:srgbClr val="000000"/>
                </a:solidFill>
                <a:latin typeface="Poppins Bold"/>
                <a:ea typeface="Poppins Bold"/>
                <a:cs typeface="Poppins Bold"/>
                <a:sym typeface="Poppins Bold"/>
              </a:rPr>
              <a:t>Tingkat dan Jenis Hukuman Disiplin</a:t>
            </a:r>
          </a:p>
        </p:txBody>
      </p:sp>
      <p:sp>
        <p:nvSpPr>
          <p:cNvPr id="13" name="TextBox 13"/>
          <p:cNvSpPr txBox="1"/>
          <p:nvPr/>
        </p:nvSpPr>
        <p:spPr>
          <a:xfrm>
            <a:off x="1028700" y="4623717"/>
            <a:ext cx="8516993" cy="4173399"/>
          </a:xfrm>
          <a:prstGeom prst="rect">
            <a:avLst/>
          </a:prstGeom>
        </p:spPr>
        <p:txBody>
          <a:bodyPr lIns="0" tIns="0" rIns="0" bIns="0" rtlCol="0" anchor="t">
            <a:spAutoFit/>
          </a:bodyPr>
          <a:lstStyle/>
          <a:p>
            <a:pPr algn="l">
              <a:lnSpc>
                <a:spcPts val="2846"/>
              </a:lnSpc>
            </a:pPr>
            <a:r>
              <a:rPr lang="en-US" sz="1693">
                <a:solidFill>
                  <a:srgbClr val="000000"/>
                </a:solidFill>
                <a:latin typeface="Poppins"/>
                <a:ea typeface="Poppins"/>
                <a:cs typeface="Poppins"/>
                <a:sym typeface="Poppins"/>
              </a:rPr>
              <a:t>*Sampai dengan peraturan perundang-undangan yang mengatur mengenai gaji, tunjangan, dan fasilitas bagi PNS mulai berlaku</a:t>
            </a:r>
          </a:p>
          <a:p>
            <a:pPr algn="l">
              <a:lnSpc>
                <a:spcPts val="2352"/>
              </a:lnSpc>
            </a:pPr>
            <a:endParaRPr lang="en-US" sz="1693">
              <a:solidFill>
                <a:srgbClr val="000000"/>
              </a:solidFill>
              <a:latin typeface="Poppins"/>
              <a:ea typeface="Poppins"/>
              <a:cs typeface="Poppins"/>
              <a:sym typeface="Poppins"/>
            </a:endParaRPr>
          </a:p>
          <a:p>
            <a:pPr marL="387329" lvl="2" indent="-129110" algn="l">
              <a:lnSpc>
                <a:spcPts val="2846"/>
              </a:lnSpc>
              <a:buFont typeface="Arial"/>
              <a:buChar char="⚬"/>
            </a:pPr>
            <a:r>
              <a:rPr lang="en-US" sz="1693">
                <a:solidFill>
                  <a:srgbClr val="000000"/>
                </a:solidFill>
                <a:latin typeface="Poppins"/>
                <a:ea typeface="Poppins"/>
                <a:cs typeface="Poppins"/>
                <a:sym typeface="Poppins"/>
              </a:rPr>
              <a:t>Hukuman Disiplin Sedang berupa pemotongan tunjangan kinerja sebesar 25% selama 6 bulan, tetap menggunakan hukuman disiplin berupa penundaan kenaikan gaji berkala selama 1 tahun</a:t>
            </a:r>
          </a:p>
          <a:p>
            <a:pPr marL="387329" lvl="2" indent="-129110" algn="l">
              <a:lnSpc>
                <a:spcPts val="2846"/>
              </a:lnSpc>
              <a:buFont typeface="Arial"/>
              <a:buChar char="⚬"/>
            </a:pPr>
            <a:r>
              <a:rPr lang="en-US" sz="1693">
                <a:solidFill>
                  <a:srgbClr val="000000"/>
                </a:solidFill>
                <a:latin typeface="Poppins"/>
                <a:ea typeface="Poppins"/>
                <a:cs typeface="Poppins"/>
                <a:sym typeface="Poppins"/>
              </a:rPr>
              <a:t>Hukuman Disiplin Sedang berupa pemotongan tunjangan kinerja sebesar 25% selama 9 bulan, tetap menggunakan hukuman disiplin berupa penundaan kenaikan pangkat selama 1 tahun</a:t>
            </a:r>
          </a:p>
          <a:p>
            <a:pPr marL="387329" lvl="2" indent="-129110" algn="l">
              <a:lnSpc>
                <a:spcPts val="2846"/>
              </a:lnSpc>
              <a:buFont typeface="Arial"/>
              <a:buChar char="⚬"/>
            </a:pPr>
            <a:r>
              <a:rPr lang="en-US" sz="1693">
                <a:solidFill>
                  <a:srgbClr val="000000"/>
                </a:solidFill>
                <a:latin typeface="Poppins"/>
                <a:ea typeface="Poppins"/>
                <a:cs typeface="Poppins"/>
                <a:sym typeface="Poppins"/>
              </a:rPr>
              <a:t>Hukuman Disiplin Sedang berupa pemotongan tunjangan kinerja sebesar 25% selama 12 bulan, tetap menggunakan hukuman disiplin berupa penurunan pangkat setingkat lebih rendah selama 1 tahun</a:t>
            </a:r>
          </a:p>
        </p:txBody>
      </p:sp>
      <p:sp>
        <p:nvSpPr>
          <p:cNvPr id="14" name="TextBox 14"/>
          <p:cNvSpPr txBox="1"/>
          <p:nvPr/>
        </p:nvSpPr>
        <p:spPr>
          <a:xfrm>
            <a:off x="12599762" y="671568"/>
            <a:ext cx="1854401" cy="609575"/>
          </a:xfrm>
          <a:prstGeom prst="rect">
            <a:avLst/>
          </a:prstGeom>
        </p:spPr>
        <p:txBody>
          <a:bodyPr lIns="0" tIns="0" rIns="0" bIns="0" rtlCol="0" anchor="t">
            <a:spAutoFit/>
          </a:bodyPr>
          <a:lstStyle/>
          <a:p>
            <a:pPr algn="ctr">
              <a:lnSpc>
                <a:spcPts val="4463"/>
              </a:lnSpc>
            </a:pPr>
            <a:r>
              <a:rPr lang="en-US" sz="3099" b="1">
                <a:solidFill>
                  <a:srgbClr val="000000"/>
                </a:solidFill>
                <a:latin typeface="Poppins Bold"/>
                <a:ea typeface="Poppins Bold"/>
                <a:cs typeface="Poppins Bold"/>
                <a:sym typeface="Poppins Bold"/>
              </a:rPr>
              <a:t>Ringan</a:t>
            </a:r>
          </a:p>
        </p:txBody>
      </p:sp>
      <p:sp>
        <p:nvSpPr>
          <p:cNvPr id="15" name="TextBox 15"/>
          <p:cNvSpPr txBox="1"/>
          <p:nvPr/>
        </p:nvSpPr>
        <p:spPr>
          <a:xfrm>
            <a:off x="11798928" y="1214468"/>
            <a:ext cx="3456070" cy="1314152"/>
          </a:xfrm>
          <a:prstGeom prst="rect">
            <a:avLst/>
          </a:prstGeom>
        </p:spPr>
        <p:txBody>
          <a:bodyPr lIns="0" tIns="0" rIns="0" bIns="0" rtlCol="0" anchor="t">
            <a:spAutoFit/>
          </a:bodyPr>
          <a:lstStyle/>
          <a:p>
            <a:pPr marL="457201" lvl="2" indent="-152400" algn="l">
              <a:lnSpc>
                <a:spcPts val="2879"/>
              </a:lnSpc>
              <a:buFont typeface="Arial"/>
              <a:buChar char="⚬"/>
            </a:pPr>
            <a:r>
              <a:rPr lang="en-US" sz="2000">
                <a:solidFill>
                  <a:srgbClr val="000000"/>
                </a:solidFill>
                <a:latin typeface="Poppins"/>
                <a:ea typeface="Poppins"/>
                <a:cs typeface="Poppins"/>
                <a:sym typeface="Poppins"/>
              </a:rPr>
              <a:t>Teguran lisan</a:t>
            </a:r>
          </a:p>
          <a:p>
            <a:pPr marL="457201" lvl="2" indent="-152400" algn="l">
              <a:lnSpc>
                <a:spcPts val="2879"/>
              </a:lnSpc>
              <a:buFont typeface="Arial"/>
              <a:buChar char="⚬"/>
            </a:pPr>
            <a:r>
              <a:rPr lang="en-US" sz="2000">
                <a:solidFill>
                  <a:srgbClr val="000000"/>
                </a:solidFill>
                <a:latin typeface="Poppins"/>
                <a:ea typeface="Poppins"/>
                <a:cs typeface="Poppins"/>
                <a:sym typeface="Poppins"/>
              </a:rPr>
              <a:t>Teguran tertulis</a:t>
            </a:r>
          </a:p>
          <a:p>
            <a:pPr marL="457201" lvl="2" indent="-152400" algn="l">
              <a:lnSpc>
                <a:spcPts val="2879"/>
              </a:lnSpc>
              <a:buFont typeface="Arial"/>
              <a:buChar char="⚬"/>
            </a:pPr>
            <a:r>
              <a:rPr lang="en-US" sz="2000">
                <a:solidFill>
                  <a:srgbClr val="000000"/>
                </a:solidFill>
                <a:latin typeface="Poppins"/>
                <a:ea typeface="Poppins"/>
                <a:cs typeface="Poppins"/>
                <a:sym typeface="Poppins"/>
              </a:rPr>
              <a:t>Pernyataan tidak puas secara tertulis</a:t>
            </a:r>
          </a:p>
        </p:txBody>
      </p:sp>
      <p:sp>
        <p:nvSpPr>
          <p:cNvPr id="16" name="TextBox 16"/>
          <p:cNvSpPr txBox="1"/>
          <p:nvPr/>
        </p:nvSpPr>
        <p:spPr>
          <a:xfrm>
            <a:off x="12599762" y="2965050"/>
            <a:ext cx="1854401" cy="609575"/>
          </a:xfrm>
          <a:prstGeom prst="rect">
            <a:avLst/>
          </a:prstGeom>
        </p:spPr>
        <p:txBody>
          <a:bodyPr lIns="0" tIns="0" rIns="0" bIns="0" rtlCol="0" anchor="t">
            <a:spAutoFit/>
          </a:bodyPr>
          <a:lstStyle/>
          <a:p>
            <a:pPr algn="ctr">
              <a:lnSpc>
                <a:spcPts val="4463"/>
              </a:lnSpc>
            </a:pPr>
            <a:r>
              <a:rPr lang="en-US" sz="3099" b="1">
                <a:solidFill>
                  <a:srgbClr val="000000"/>
                </a:solidFill>
                <a:latin typeface="Poppins Bold"/>
                <a:ea typeface="Poppins Bold"/>
                <a:cs typeface="Poppins Bold"/>
                <a:sym typeface="Poppins Bold"/>
              </a:rPr>
              <a:t>Sedang*</a:t>
            </a:r>
          </a:p>
        </p:txBody>
      </p:sp>
      <p:sp>
        <p:nvSpPr>
          <p:cNvPr id="17" name="TextBox 17"/>
          <p:cNvSpPr txBox="1"/>
          <p:nvPr/>
        </p:nvSpPr>
        <p:spPr>
          <a:xfrm>
            <a:off x="11532155" y="3517475"/>
            <a:ext cx="3989616" cy="1971377"/>
          </a:xfrm>
          <a:prstGeom prst="rect">
            <a:avLst/>
          </a:prstGeom>
        </p:spPr>
        <p:txBody>
          <a:bodyPr lIns="0" tIns="0" rIns="0" bIns="0" rtlCol="0" anchor="t">
            <a:spAutoFit/>
          </a:bodyPr>
          <a:lstStyle/>
          <a:p>
            <a:pPr marL="480060" lvl="2" indent="-160020" algn="l">
              <a:lnSpc>
                <a:spcPts val="3024"/>
              </a:lnSpc>
              <a:buFont typeface="Arial"/>
              <a:buChar char="⚬"/>
            </a:pPr>
            <a:r>
              <a:rPr lang="en-US" sz="2100">
                <a:solidFill>
                  <a:srgbClr val="000000"/>
                </a:solidFill>
                <a:latin typeface="Poppins"/>
                <a:ea typeface="Poppins"/>
                <a:cs typeface="Poppins"/>
                <a:sym typeface="Poppins"/>
              </a:rPr>
              <a:t>Pemotongan tunkin 25% selama 6 bulan</a:t>
            </a:r>
          </a:p>
          <a:p>
            <a:pPr marL="480060" lvl="2" indent="-160020" algn="l">
              <a:lnSpc>
                <a:spcPts val="3024"/>
              </a:lnSpc>
              <a:buFont typeface="Arial"/>
              <a:buChar char="⚬"/>
            </a:pPr>
            <a:r>
              <a:rPr lang="en-US" sz="2100">
                <a:solidFill>
                  <a:srgbClr val="000000"/>
                </a:solidFill>
                <a:latin typeface="Poppins"/>
                <a:ea typeface="Poppins"/>
                <a:cs typeface="Poppins"/>
                <a:sym typeface="Poppins"/>
              </a:rPr>
              <a:t>Pemotongan tunkin 25% selama 9 bulan</a:t>
            </a:r>
          </a:p>
          <a:p>
            <a:pPr marL="480060" lvl="2" indent="-160020" algn="l">
              <a:lnSpc>
                <a:spcPts val="3024"/>
              </a:lnSpc>
              <a:buFont typeface="Arial"/>
              <a:buChar char="⚬"/>
            </a:pPr>
            <a:r>
              <a:rPr lang="en-US" sz="2100">
                <a:solidFill>
                  <a:srgbClr val="000000"/>
                </a:solidFill>
                <a:latin typeface="Poppins"/>
                <a:ea typeface="Poppins"/>
                <a:cs typeface="Poppins"/>
                <a:sym typeface="Poppins"/>
              </a:rPr>
              <a:t>Pemotongan tunkin 25% selama 12 bulan</a:t>
            </a:r>
          </a:p>
        </p:txBody>
      </p:sp>
      <p:sp>
        <p:nvSpPr>
          <p:cNvPr id="18" name="TextBox 18"/>
          <p:cNvSpPr txBox="1"/>
          <p:nvPr/>
        </p:nvSpPr>
        <p:spPr>
          <a:xfrm>
            <a:off x="12599762" y="6168177"/>
            <a:ext cx="1854401" cy="609575"/>
          </a:xfrm>
          <a:prstGeom prst="rect">
            <a:avLst/>
          </a:prstGeom>
        </p:spPr>
        <p:txBody>
          <a:bodyPr lIns="0" tIns="0" rIns="0" bIns="0" rtlCol="0" anchor="t">
            <a:spAutoFit/>
          </a:bodyPr>
          <a:lstStyle/>
          <a:p>
            <a:pPr algn="ctr">
              <a:lnSpc>
                <a:spcPts val="4463"/>
              </a:lnSpc>
            </a:pPr>
            <a:r>
              <a:rPr lang="en-US" sz="3099" b="1">
                <a:solidFill>
                  <a:srgbClr val="000000"/>
                </a:solidFill>
                <a:latin typeface="Poppins Bold"/>
                <a:ea typeface="Poppins Bold"/>
                <a:cs typeface="Poppins Bold"/>
                <a:sym typeface="Poppins Bold"/>
              </a:rPr>
              <a:t>Berat</a:t>
            </a:r>
          </a:p>
        </p:txBody>
      </p:sp>
      <p:sp>
        <p:nvSpPr>
          <p:cNvPr id="19" name="TextBox 19"/>
          <p:cNvSpPr txBox="1"/>
          <p:nvPr/>
        </p:nvSpPr>
        <p:spPr>
          <a:xfrm>
            <a:off x="11296516" y="6796802"/>
            <a:ext cx="4460893" cy="2679573"/>
          </a:xfrm>
          <a:prstGeom prst="rect">
            <a:avLst/>
          </a:prstGeom>
        </p:spPr>
        <p:txBody>
          <a:bodyPr lIns="0" tIns="0" rIns="0" bIns="0" rtlCol="0" anchor="t">
            <a:spAutoFit/>
          </a:bodyPr>
          <a:lstStyle/>
          <a:p>
            <a:pPr marL="480060" lvl="2" indent="-160020" algn="l">
              <a:lnSpc>
                <a:spcPts val="2646"/>
              </a:lnSpc>
              <a:buFont typeface="Arial"/>
              <a:buChar char="⚬"/>
            </a:pPr>
            <a:r>
              <a:rPr lang="en-US" sz="2100">
                <a:solidFill>
                  <a:srgbClr val="000000"/>
                </a:solidFill>
                <a:latin typeface="Poppins"/>
                <a:ea typeface="Poppins"/>
                <a:cs typeface="Poppins"/>
                <a:sym typeface="Poppins"/>
              </a:rPr>
              <a:t>Penurunan jabatan setingkat lebih rendah selama 12 bulan</a:t>
            </a:r>
          </a:p>
          <a:p>
            <a:pPr marL="480060" lvl="2" indent="-160020" algn="l">
              <a:lnSpc>
                <a:spcPts val="2646"/>
              </a:lnSpc>
              <a:buFont typeface="Arial"/>
              <a:buChar char="⚬"/>
            </a:pPr>
            <a:r>
              <a:rPr lang="en-US" sz="2100">
                <a:solidFill>
                  <a:srgbClr val="000000"/>
                </a:solidFill>
                <a:latin typeface="Poppins"/>
                <a:ea typeface="Poppins"/>
                <a:cs typeface="Poppins"/>
                <a:sym typeface="Poppins"/>
              </a:rPr>
              <a:t>Pembebasan dr jabatannya menjadi jabatan pelaksana selama 12 bulan</a:t>
            </a:r>
          </a:p>
          <a:p>
            <a:pPr marL="480060" lvl="2" indent="-160020" algn="l">
              <a:lnSpc>
                <a:spcPts val="2646"/>
              </a:lnSpc>
              <a:buFont typeface="Arial"/>
              <a:buChar char="⚬"/>
            </a:pPr>
            <a:r>
              <a:rPr lang="en-US" sz="2100">
                <a:solidFill>
                  <a:srgbClr val="000000"/>
                </a:solidFill>
                <a:latin typeface="Poppins"/>
                <a:ea typeface="Poppins"/>
                <a:cs typeface="Poppins"/>
                <a:sym typeface="Poppins"/>
              </a:rPr>
              <a:t>Pemberhentian dgn hormat tidak atas permintaan sendiri sebagai PNS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911144">
            <a:off x="16622635" y="-1974818"/>
            <a:ext cx="4846787" cy="4256744"/>
            <a:chOff x="0" y="0"/>
            <a:chExt cx="6462383" cy="5675659"/>
          </a:xfrm>
        </p:grpSpPr>
        <p:sp>
          <p:nvSpPr>
            <p:cNvPr id="3" name="Freeform 3"/>
            <p:cNvSpPr/>
            <p:nvPr/>
          </p:nvSpPr>
          <p:spPr>
            <a:xfrm>
              <a:off x="0" y="0"/>
              <a:ext cx="6462395" cy="5675630"/>
            </a:xfrm>
            <a:custGeom>
              <a:avLst/>
              <a:gdLst/>
              <a:ahLst/>
              <a:cxnLst/>
              <a:rect l="l" t="t" r="r" b="b"/>
              <a:pathLst>
                <a:path w="6462395" h="5675630">
                  <a:moveTo>
                    <a:pt x="0" y="0"/>
                  </a:moveTo>
                  <a:lnTo>
                    <a:pt x="6462395" y="0"/>
                  </a:lnTo>
                  <a:lnTo>
                    <a:pt x="6462395" y="5675630"/>
                  </a:lnTo>
                  <a:lnTo>
                    <a:pt x="0" y="5675630"/>
                  </a:lnTo>
                  <a:lnTo>
                    <a:pt x="0" y="0"/>
                  </a:lnTo>
                  <a:close/>
                </a:path>
              </a:pathLst>
            </a:custGeom>
            <a:blipFill>
              <a:blip r:embed="rId3"/>
              <a:stretch>
                <a:fillRect/>
              </a:stretch>
            </a:blipFill>
          </p:spPr>
        </p:sp>
      </p:grpSp>
      <p:grpSp>
        <p:nvGrpSpPr>
          <p:cNvPr id="4" name="Group 4"/>
          <p:cNvGrpSpPr/>
          <p:nvPr/>
        </p:nvGrpSpPr>
        <p:grpSpPr>
          <a:xfrm rot="-849259">
            <a:off x="-2453773" y="7862556"/>
            <a:ext cx="3945038" cy="5424428"/>
            <a:chOff x="0" y="0"/>
            <a:chExt cx="5260051" cy="7232571"/>
          </a:xfrm>
        </p:grpSpPr>
        <p:sp>
          <p:nvSpPr>
            <p:cNvPr id="5" name="Freeform 5"/>
            <p:cNvSpPr/>
            <p:nvPr/>
          </p:nvSpPr>
          <p:spPr>
            <a:xfrm>
              <a:off x="0" y="0"/>
              <a:ext cx="5260086" cy="7232523"/>
            </a:xfrm>
            <a:custGeom>
              <a:avLst/>
              <a:gdLst/>
              <a:ahLst/>
              <a:cxnLst/>
              <a:rect l="l" t="t" r="r" b="b"/>
              <a:pathLst>
                <a:path w="5260086" h="7232523">
                  <a:moveTo>
                    <a:pt x="0" y="0"/>
                  </a:moveTo>
                  <a:lnTo>
                    <a:pt x="5260086" y="0"/>
                  </a:lnTo>
                  <a:lnTo>
                    <a:pt x="5260086" y="7232523"/>
                  </a:lnTo>
                  <a:lnTo>
                    <a:pt x="0" y="7232523"/>
                  </a:lnTo>
                  <a:lnTo>
                    <a:pt x="0" y="0"/>
                  </a:lnTo>
                  <a:close/>
                </a:path>
              </a:pathLst>
            </a:custGeom>
            <a:blipFill>
              <a:blip r:embed="rId4"/>
              <a:stretch>
                <a:fillRect t="-49" b="-50"/>
              </a:stretch>
            </a:blipFill>
          </p:spPr>
        </p:sp>
      </p:grpSp>
      <p:graphicFrame>
        <p:nvGraphicFramePr>
          <p:cNvPr id="6" name="Table 6"/>
          <p:cNvGraphicFramePr>
            <a:graphicFrameLocks noGrp="1"/>
          </p:cNvGraphicFramePr>
          <p:nvPr>
            <p:extLst>
              <p:ext uri="{D42A27DB-BD31-4B8C-83A1-F6EECF244321}">
                <p14:modId xmlns:p14="http://schemas.microsoft.com/office/powerpoint/2010/main" val="4288247379"/>
              </p:ext>
            </p:extLst>
          </p:nvPr>
        </p:nvGraphicFramePr>
        <p:xfrm>
          <a:off x="349250" y="1867462"/>
          <a:ext cx="17589500" cy="8171321"/>
        </p:xfrm>
        <a:graphic>
          <a:graphicData uri="http://schemas.openxmlformats.org/drawingml/2006/table">
            <a:tbl>
              <a:tblPr/>
              <a:tblGrid>
                <a:gridCol w="1382169">
                  <a:extLst>
                    <a:ext uri="{9D8B030D-6E8A-4147-A177-3AD203B41FA5}">
                      <a16:colId xmlns:a16="http://schemas.microsoft.com/office/drawing/2014/main" val="20000"/>
                    </a:ext>
                  </a:extLst>
                </a:gridCol>
                <a:gridCol w="1344057">
                  <a:extLst>
                    <a:ext uri="{9D8B030D-6E8A-4147-A177-3AD203B41FA5}">
                      <a16:colId xmlns:a16="http://schemas.microsoft.com/office/drawing/2014/main" val="20001"/>
                    </a:ext>
                  </a:extLst>
                </a:gridCol>
                <a:gridCol w="1378339">
                  <a:extLst>
                    <a:ext uri="{9D8B030D-6E8A-4147-A177-3AD203B41FA5}">
                      <a16:colId xmlns:a16="http://schemas.microsoft.com/office/drawing/2014/main" val="20002"/>
                    </a:ext>
                  </a:extLst>
                </a:gridCol>
                <a:gridCol w="1751939">
                  <a:extLst>
                    <a:ext uri="{9D8B030D-6E8A-4147-A177-3AD203B41FA5}">
                      <a16:colId xmlns:a16="http://schemas.microsoft.com/office/drawing/2014/main" val="20003"/>
                    </a:ext>
                  </a:extLst>
                </a:gridCol>
                <a:gridCol w="1764690">
                  <a:extLst>
                    <a:ext uri="{9D8B030D-6E8A-4147-A177-3AD203B41FA5}">
                      <a16:colId xmlns:a16="http://schemas.microsoft.com/office/drawing/2014/main" val="20004"/>
                    </a:ext>
                  </a:extLst>
                </a:gridCol>
                <a:gridCol w="1983064">
                  <a:extLst>
                    <a:ext uri="{9D8B030D-6E8A-4147-A177-3AD203B41FA5}">
                      <a16:colId xmlns:a16="http://schemas.microsoft.com/office/drawing/2014/main" val="20005"/>
                    </a:ext>
                  </a:extLst>
                </a:gridCol>
                <a:gridCol w="2145624">
                  <a:extLst>
                    <a:ext uri="{9D8B030D-6E8A-4147-A177-3AD203B41FA5}">
                      <a16:colId xmlns:a16="http://schemas.microsoft.com/office/drawing/2014/main" val="20006"/>
                    </a:ext>
                  </a:extLst>
                </a:gridCol>
                <a:gridCol w="1787272">
                  <a:extLst>
                    <a:ext uri="{9D8B030D-6E8A-4147-A177-3AD203B41FA5}">
                      <a16:colId xmlns:a16="http://schemas.microsoft.com/office/drawing/2014/main" val="20007"/>
                    </a:ext>
                  </a:extLst>
                </a:gridCol>
                <a:gridCol w="2170331">
                  <a:extLst>
                    <a:ext uri="{9D8B030D-6E8A-4147-A177-3AD203B41FA5}">
                      <a16:colId xmlns:a16="http://schemas.microsoft.com/office/drawing/2014/main" val="20008"/>
                    </a:ext>
                  </a:extLst>
                </a:gridCol>
                <a:gridCol w="1882015">
                  <a:extLst>
                    <a:ext uri="{9D8B030D-6E8A-4147-A177-3AD203B41FA5}">
                      <a16:colId xmlns:a16="http://schemas.microsoft.com/office/drawing/2014/main" val="20009"/>
                    </a:ext>
                  </a:extLst>
                </a:gridCol>
              </a:tblGrid>
              <a:tr h="1147006">
                <a:tc rowSpan="2">
                  <a:txBody>
                    <a:bodyPr/>
                    <a:lstStyle/>
                    <a:p>
                      <a:pPr algn="l">
                        <a:lnSpc>
                          <a:spcPts val="1819"/>
                        </a:lnSpc>
                        <a:defRPr/>
                      </a:pPr>
                      <a:endParaRPr lang="en-US" sz="1800"/>
                    </a:p>
                  </a:txBody>
                  <a:tcPr marL="190500" marR="190500" marT="190500" marB="190500" anchor="ctr">
                    <a:lnL w="66675" cap="flat" cmpd="sng" algn="ctr">
                      <a:solidFill>
                        <a:srgbClr val="F4F4F4"/>
                      </a:solidFill>
                      <a:prstDash val="solid"/>
                      <a:round/>
                      <a:headEnd type="none" w="med" len="med"/>
                      <a:tailEnd type="none" w="med" len="med"/>
                    </a:lnL>
                    <a:lnR w="57150" cap="flat" cmpd="sng" algn="ctr">
                      <a:solidFill>
                        <a:srgbClr val="FFFFFF"/>
                      </a:solidFill>
                      <a:prstDash val="solid"/>
                      <a:round/>
                      <a:headEnd type="none" w="med" len="med"/>
                      <a:tailEnd type="none" w="med" len="med"/>
                    </a:lnR>
                    <a:lnT w="66675" cap="flat" cmpd="sng" algn="ctr">
                      <a:solidFill>
                        <a:srgbClr val="F4F4F4"/>
                      </a:solidFill>
                      <a:prstDash val="solid"/>
                      <a:round/>
                      <a:headEnd type="none" w="med" len="med"/>
                      <a:tailEnd type="none" w="med" len="med"/>
                    </a:lnT>
                    <a:lnB w="66675" cap="flat" cmpd="sng" algn="ctr">
                      <a:solidFill>
                        <a:srgbClr val="F4F4F4"/>
                      </a:solidFill>
                      <a:prstDash val="solid"/>
                      <a:round/>
                      <a:headEnd type="none" w="med" len="med"/>
                      <a:tailEnd type="none" w="med" len="med"/>
                    </a:lnB>
                    <a:solidFill>
                      <a:srgbClr val="2A5D71"/>
                    </a:solidFill>
                  </a:tcPr>
                </a:tc>
                <a:tc gridSpan="3">
                  <a:txBody>
                    <a:bodyPr/>
                    <a:lstStyle/>
                    <a:p>
                      <a:pPr algn="ctr">
                        <a:lnSpc>
                          <a:spcPts val="1819"/>
                        </a:lnSpc>
                        <a:defRPr/>
                      </a:pPr>
                      <a:r>
                        <a:rPr lang="en-US" sz="1800" b="1">
                          <a:solidFill>
                            <a:srgbClr val="FFFFFF"/>
                          </a:solidFill>
                          <a:latin typeface="Poppins Bold"/>
                          <a:ea typeface="Poppins Bold"/>
                          <a:cs typeface="Poppins Bold"/>
                          <a:sym typeface="Poppins Bold"/>
                        </a:rPr>
                        <a:t>HUKUMAN DISIPLIN RINGAN</a:t>
                      </a:r>
                      <a:endParaRPr lang="en-US" sz="1800"/>
                    </a:p>
                  </a:txBody>
                  <a:tcPr marL="190500" marR="190500" marT="190500" marB="1905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9517D"/>
                    </a:solidFill>
                  </a:tcPr>
                </a:tc>
                <a:tc hMerge="1">
                  <a:txBody>
                    <a:bodyPr/>
                    <a:lstStyle/>
                    <a:p>
                      <a:pPr algn="ctr">
                        <a:lnSpc>
                          <a:spcPts val="1819"/>
                        </a:lnSpc>
                        <a:defRPr/>
                      </a:pPr>
                      <a:r>
                        <a:rPr lang="en-US" sz="1299" b="1">
                          <a:solidFill>
                            <a:srgbClr val="FFFFFF"/>
                          </a:solidFill>
                          <a:latin typeface="Poppins Bold"/>
                          <a:ea typeface="Poppins Bold"/>
                          <a:cs typeface="Poppins Bold"/>
                          <a:sym typeface="Poppins Bold"/>
                        </a:rPr>
                        <a:t>HUKUMAN DISIPLIN RINGAN</a:t>
                      </a:r>
                      <a:endParaRPr lang="en-US" sz="1100"/>
                    </a:p>
                  </a:txBody>
                  <a:tcPr marL="190500" marR="190500" marT="190500" marB="1905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9517D"/>
                    </a:solidFill>
                  </a:tcPr>
                </a:tc>
                <a:tc hMerge="1">
                  <a:txBody>
                    <a:bodyPr/>
                    <a:lstStyle/>
                    <a:p>
                      <a:pPr algn="ctr">
                        <a:lnSpc>
                          <a:spcPts val="1819"/>
                        </a:lnSpc>
                        <a:defRPr/>
                      </a:pPr>
                      <a:r>
                        <a:rPr lang="en-US" sz="1299" b="1">
                          <a:solidFill>
                            <a:srgbClr val="FFFFFF"/>
                          </a:solidFill>
                          <a:latin typeface="Poppins Bold"/>
                          <a:ea typeface="Poppins Bold"/>
                          <a:cs typeface="Poppins Bold"/>
                          <a:sym typeface="Poppins Bold"/>
                        </a:rPr>
                        <a:t>HUKUMAN DISIPLIN RINGAN</a:t>
                      </a:r>
                      <a:endParaRPr lang="en-US" sz="1100"/>
                    </a:p>
                  </a:txBody>
                  <a:tcPr marL="190500" marR="190500" marT="190500" marB="1905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9517D"/>
                    </a:solidFill>
                  </a:tcPr>
                </a:tc>
                <a:tc gridSpan="3">
                  <a:txBody>
                    <a:bodyPr/>
                    <a:lstStyle/>
                    <a:p>
                      <a:pPr algn="ctr">
                        <a:lnSpc>
                          <a:spcPts val="1819"/>
                        </a:lnSpc>
                        <a:defRPr/>
                      </a:pPr>
                      <a:r>
                        <a:rPr lang="en-US" sz="1800" dirty="0">
                          <a:solidFill>
                            <a:srgbClr val="FFFFFF"/>
                          </a:solidFill>
                          <a:latin typeface="Poppins"/>
                          <a:ea typeface="Poppins"/>
                          <a:cs typeface="Poppins"/>
                          <a:sym typeface="Poppins"/>
                        </a:rPr>
                        <a:t>HUKUMAN DISIPLIN SEDANG</a:t>
                      </a:r>
                      <a:endParaRPr lang="en-US" sz="1800" dirty="0"/>
                    </a:p>
                  </a:txBody>
                  <a:tcPr marL="190500" marR="190500" marT="190500" marB="1905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9517D"/>
                    </a:solidFill>
                  </a:tcPr>
                </a:tc>
                <a:tc hMerge="1">
                  <a:txBody>
                    <a:bodyPr/>
                    <a:lstStyle/>
                    <a:p>
                      <a:pPr algn="ctr">
                        <a:lnSpc>
                          <a:spcPts val="1819"/>
                        </a:lnSpc>
                        <a:defRPr/>
                      </a:pPr>
                      <a:r>
                        <a:rPr lang="en-US" sz="1299">
                          <a:solidFill>
                            <a:srgbClr val="FFFFFF"/>
                          </a:solidFill>
                          <a:latin typeface="Poppins"/>
                          <a:ea typeface="Poppins"/>
                          <a:cs typeface="Poppins"/>
                          <a:sym typeface="Poppins"/>
                        </a:rPr>
                        <a:t>HUKUMAN DISIPLIN SEDANG</a:t>
                      </a:r>
                      <a:endParaRPr lang="en-US" sz="1100"/>
                    </a:p>
                  </a:txBody>
                  <a:tcPr marL="190500" marR="190500" marT="190500" marB="1905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9517D"/>
                    </a:solidFill>
                  </a:tcPr>
                </a:tc>
                <a:tc hMerge="1">
                  <a:txBody>
                    <a:bodyPr/>
                    <a:lstStyle/>
                    <a:p>
                      <a:pPr algn="ctr">
                        <a:lnSpc>
                          <a:spcPts val="1819"/>
                        </a:lnSpc>
                        <a:defRPr/>
                      </a:pPr>
                      <a:r>
                        <a:rPr lang="en-US" sz="1299">
                          <a:solidFill>
                            <a:srgbClr val="FFFFFF"/>
                          </a:solidFill>
                          <a:latin typeface="Poppins"/>
                          <a:ea typeface="Poppins"/>
                          <a:cs typeface="Poppins"/>
                          <a:sym typeface="Poppins"/>
                        </a:rPr>
                        <a:t>HUKUMAN DISIPLIN SEDANG</a:t>
                      </a:r>
                      <a:endParaRPr lang="en-US" sz="1100"/>
                    </a:p>
                  </a:txBody>
                  <a:tcPr marL="190500" marR="190500" marT="190500" marB="1905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9517D"/>
                    </a:solidFill>
                  </a:tcPr>
                </a:tc>
                <a:tc gridSpan="3">
                  <a:txBody>
                    <a:bodyPr/>
                    <a:lstStyle/>
                    <a:p>
                      <a:pPr algn="ctr">
                        <a:lnSpc>
                          <a:spcPts val="1819"/>
                        </a:lnSpc>
                        <a:defRPr/>
                      </a:pPr>
                      <a:r>
                        <a:rPr lang="en-US" sz="1800">
                          <a:solidFill>
                            <a:srgbClr val="FFFFFF"/>
                          </a:solidFill>
                          <a:latin typeface="Poppins"/>
                          <a:ea typeface="Poppins"/>
                          <a:cs typeface="Poppins"/>
                          <a:sym typeface="Poppins"/>
                        </a:rPr>
                        <a:t>HUKUMAN DISIPLIN BERAT</a:t>
                      </a:r>
                      <a:endParaRPr lang="en-US" sz="1800"/>
                    </a:p>
                  </a:txBody>
                  <a:tcPr marL="190500" marR="190500" marT="190500" marB="1905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9517D"/>
                    </a:solidFill>
                  </a:tcPr>
                </a:tc>
                <a:tc hMerge="1">
                  <a:txBody>
                    <a:bodyPr/>
                    <a:lstStyle/>
                    <a:p>
                      <a:pPr algn="ctr">
                        <a:lnSpc>
                          <a:spcPts val="1819"/>
                        </a:lnSpc>
                        <a:defRPr/>
                      </a:pPr>
                      <a:r>
                        <a:rPr lang="en-US" sz="1299">
                          <a:solidFill>
                            <a:srgbClr val="FFFFFF"/>
                          </a:solidFill>
                          <a:latin typeface="Poppins"/>
                          <a:ea typeface="Poppins"/>
                          <a:cs typeface="Poppins"/>
                          <a:sym typeface="Poppins"/>
                        </a:rPr>
                        <a:t>HUKUMAN DISIPLIN BERAT</a:t>
                      </a:r>
                      <a:endParaRPr lang="en-US" sz="1100"/>
                    </a:p>
                  </a:txBody>
                  <a:tcPr marL="190500" marR="190500" marT="190500" marB="1905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9517D"/>
                    </a:solidFill>
                  </a:tcPr>
                </a:tc>
                <a:tc hMerge="1">
                  <a:txBody>
                    <a:bodyPr/>
                    <a:lstStyle/>
                    <a:p>
                      <a:pPr algn="ctr">
                        <a:lnSpc>
                          <a:spcPts val="1819"/>
                        </a:lnSpc>
                        <a:defRPr/>
                      </a:pPr>
                      <a:r>
                        <a:rPr lang="en-US" sz="1299">
                          <a:solidFill>
                            <a:srgbClr val="FFFFFF"/>
                          </a:solidFill>
                          <a:latin typeface="Poppins"/>
                          <a:ea typeface="Poppins"/>
                          <a:cs typeface="Poppins"/>
                          <a:sym typeface="Poppins"/>
                        </a:rPr>
                        <a:t>HUKUMAN DISIPLIN BERAT</a:t>
                      </a:r>
                      <a:endParaRPr lang="en-US" sz="1100"/>
                    </a:p>
                  </a:txBody>
                  <a:tcPr marL="190500" marR="190500" marT="190500" marB="19050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9517D"/>
                    </a:solidFill>
                  </a:tcPr>
                </a:tc>
                <a:extLst>
                  <a:ext uri="{0D108BD9-81ED-4DB2-BD59-A6C34878D82A}">
                    <a16:rowId xmlns:a16="http://schemas.microsoft.com/office/drawing/2014/main" val="10000"/>
                  </a:ext>
                </a:extLst>
              </a:tr>
              <a:tr h="2133799">
                <a:tc vMerge="1">
                  <a:txBody>
                    <a:bodyPr/>
                    <a:lstStyle/>
                    <a:p>
                      <a:pPr algn="l">
                        <a:lnSpc>
                          <a:spcPts val="1819"/>
                        </a:lnSpc>
                        <a:defRPr/>
                      </a:pPr>
                      <a:endParaRPr lang="en-US" sz="1100"/>
                    </a:p>
                  </a:txBody>
                  <a:tcPr marL="190500" marR="190500" marT="190500" marB="190500" anchor="ctr">
                    <a:lnL w="66675" cap="flat" cmpd="sng" algn="ctr">
                      <a:solidFill>
                        <a:srgbClr val="F4F4F4"/>
                      </a:solidFill>
                      <a:prstDash val="solid"/>
                      <a:round/>
                      <a:headEnd type="none" w="med" len="med"/>
                      <a:tailEnd type="none" w="med" len="med"/>
                    </a:lnL>
                    <a:lnR w="57150" cap="flat" cmpd="sng" algn="ctr">
                      <a:solidFill>
                        <a:srgbClr val="FFFFFF"/>
                      </a:solidFill>
                      <a:prstDash val="solid"/>
                      <a:round/>
                      <a:headEnd type="none" w="med" len="med"/>
                      <a:tailEnd type="none" w="med" len="med"/>
                    </a:lnR>
                    <a:lnT w="66675" cap="flat" cmpd="sng" algn="ctr">
                      <a:solidFill>
                        <a:srgbClr val="F4F4F4"/>
                      </a:solidFill>
                      <a:prstDash val="solid"/>
                      <a:round/>
                      <a:headEnd type="none" w="med" len="med"/>
                      <a:tailEnd type="none" w="med" len="med"/>
                    </a:lnT>
                    <a:lnB w="66675" cap="flat" cmpd="sng" algn="ctr">
                      <a:solidFill>
                        <a:srgbClr val="F4F4F4"/>
                      </a:solidFill>
                      <a:prstDash val="solid"/>
                      <a:round/>
                      <a:headEnd type="none" w="med" len="med"/>
                      <a:tailEnd type="none" w="med" len="med"/>
                    </a:lnB>
                    <a:solidFill>
                      <a:srgbClr val="2A5D71"/>
                    </a:solidFill>
                  </a:tcPr>
                </a:tc>
                <a:tc>
                  <a:txBody>
                    <a:bodyPr/>
                    <a:lstStyle/>
                    <a:p>
                      <a:pPr algn="l">
                        <a:lnSpc>
                          <a:spcPts val="1819"/>
                        </a:lnSpc>
                        <a:defRPr/>
                      </a:pPr>
                      <a:r>
                        <a:rPr lang="en-US" sz="1800">
                          <a:solidFill>
                            <a:srgbClr val="FFFFFF"/>
                          </a:solidFill>
                          <a:latin typeface="Poppins"/>
                          <a:ea typeface="Poppins"/>
                          <a:cs typeface="Poppins"/>
                          <a:sym typeface="Poppins"/>
                        </a:rPr>
                        <a:t>TEGURAN LISAN</a:t>
                      </a:r>
                      <a:endParaRPr lang="en-US" sz="1800"/>
                    </a:p>
                  </a:txBody>
                  <a:tcPr marL="190500" marR="190500" marT="190500" marB="190500" anchor="ctr">
                    <a:lnL w="666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A5D71"/>
                    </a:solidFill>
                  </a:tcPr>
                </a:tc>
                <a:tc>
                  <a:txBody>
                    <a:bodyPr/>
                    <a:lstStyle/>
                    <a:p>
                      <a:pPr algn="l">
                        <a:lnSpc>
                          <a:spcPts val="1819"/>
                        </a:lnSpc>
                        <a:defRPr/>
                      </a:pPr>
                      <a:r>
                        <a:rPr lang="en-US" sz="1800">
                          <a:solidFill>
                            <a:srgbClr val="FFFFFF"/>
                          </a:solidFill>
                          <a:latin typeface="Poppins"/>
                          <a:ea typeface="Poppins"/>
                          <a:cs typeface="Poppins"/>
                          <a:sym typeface="Poppins"/>
                        </a:rPr>
                        <a:t>TEGURAN TERTULIS</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A5D71"/>
                    </a:solidFill>
                  </a:tcPr>
                </a:tc>
                <a:tc>
                  <a:txBody>
                    <a:bodyPr/>
                    <a:lstStyle/>
                    <a:p>
                      <a:pPr algn="l">
                        <a:lnSpc>
                          <a:spcPts val="1819"/>
                        </a:lnSpc>
                        <a:defRPr/>
                      </a:pPr>
                      <a:r>
                        <a:rPr lang="en-US" sz="1800">
                          <a:solidFill>
                            <a:srgbClr val="FFFFFF"/>
                          </a:solidFill>
                          <a:latin typeface="Poppins"/>
                          <a:ea typeface="Poppins"/>
                          <a:cs typeface="Poppins"/>
                          <a:sym typeface="Poppins"/>
                        </a:rPr>
                        <a:t>PERNYATAAN TIDAK PUAS SECARA TERTULIS</a:t>
                      </a:r>
                      <a:endParaRPr lang="en-US" sz="18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A5D71"/>
                    </a:solidFill>
                  </a:tcPr>
                </a:tc>
                <a:tc>
                  <a:txBody>
                    <a:bodyPr/>
                    <a:lstStyle/>
                    <a:p>
                      <a:pPr algn="l">
                        <a:lnSpc>
                          <a:spcPts val="1819"/>
                        </a:lnSpc>
                        <a:defRPr/>
                      </a:pPr>
                      <a:r>
                        <a:rPr lang="en-US" sz="1800">
                          <a:solidFill>
                            <a:srgbClr val="FFFFFF"/>
                          </a:solidFill>
                          <a:latin typeface="Poppins"/>
                          <a:ea typeface="Poppins"/>
                          <a:cs typeface="Poppins"/>
                          <a:sym typeface="Poppins"/>
                        </a:rPr>
                        <a:t>PEMOTONGAN TUNJANGAN KINERJA 25% SELAMA 6 BULAN</a:t>
                      </a:r>
                      <a:endParaRPr lang="en-US" sz="1800"/>
                    </a:p>
                  </a:txBody>
                  <a:tcPr marL="190500" marR="190500" marT="190500" marB="190500" anchor="ctr">
                    <a:lnL w="3810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A5D71"/>
                    </a:solidFill>
                  </a:tcPr>
                </a:tc>
                <a:tc>
                  <a:txBody>
                    <a:bodyPr/>
                    <a:lstStyle/>
                    <a:p>
                      <a:pPr algn="l">
                        <a:lnSpc>
                          <a:spcPts val="1819"/>
                        </a:lnSpc>
                        <a:defRPr/>
                      </a:pPr>
                      <a:r>
                        <a:rPr lang="en-US" sz="1800">
                          <a:solidFill>
                            <a:srgbClr val="FFFFFF"/>
                          </a:solidFill>
                          <a:latin typeface="Poppins"/>
                          <a:ea typeface="Poppins"/>
                          <a:cs typeface="Poppins"/>
                          <a:sym typeface="Poppins"/>
                        </a:rPr>
                        <a:t>PEMOTONGAN TUNJANGAN KINERJA 25% SELAMA 9 BULAN</a:t>
                      </a:r>
                      <a:endParaRPr lang="en-US" sz="18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A5D71"/>
                    </a:solidFill>
                  </a:tcPr>
                </a:tc>
                <a:tc>
                  <a:txBody>
                    <a:bodyPr/>
                    <a:lstStyle/>
                    <a:p>
                      <a:pPr algn="l">
                        <a:lnSpc>
                          <a:spcPts val="1819"/>
                        </a:lnSpc>
                        <a:defRPr/>
                      </a:pPr>
                      <a:r>
                        <a:rPr lang="en-US" sz="1800" dirty="0">
                          <a:solidFill>
                            <a:srgbClr val="FFFFFF"/>
                          </a:solidFill>
                          <a:latin typeface="Poppins"/>
                          <a:ea typeface="Poppins"/>
                          <a:cs typeface="Poppins"/>
                          <a:sym typeface="Poppins"/>
                        </a:rPr>
                        <a:t>PEMOTONGAN TUNJANGAN KINERJA 25% SELAMA 12 BULAN</a:t>
                      </a:r>
                      <a:endParaRPr lang="en-US" sz="1800" dirty="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A5D71"/>
                    </a:solidFill>
                  </a:tcPr>
                </a:tc>
                <a:tc>
                  <a:txBody>
                    <a:bodyPr/>
                    <a:lstStyle/>
                    <a:p>
                      <a:pPr algn="l">
                        <a:lnSpc>
                          <a:spcPts val="1819"/>
                        </a:lnSpc>
                        <a:defRPr/>
                      </a:pPr>
                      <a:r>
                        <a:rPr lang="en-US" sz="1800">
                          <a:solidFill>
                            <a:srgbClr val="FFFFFF"/>
                          </a:solidFill>
                          <a:latin typeface="Poppins"/>
                          <a:ea typeface="Poppins"/>
                          <a:cs typeface="Poppins"/>
                          <a:sym typeface="Poppins"/>
                        </a:rPr>
                        <a:t>PENURUNAN JABATAN SETINGKAT LEBIH RENDAH 12 BULAN</a:t>
                      </a:r>
                      <a:endParaRPr lang="en-US" sz="18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A5D71"/>
                    </a:solidFill>
                  </a:tcPr>
                </a:tc>
                <a:tc>
                  <a:txBody>
                    <a:bodyPr/>
                    <a:lstStyle/>
                    <a:p>
                      <a:pPr algn="l">
                        <a:lnSpc>
                          <a:spcPts val="1819"/>
                        </a:lnSpc>
                        <a:defRPr/>
                      </a:pPr>
                      <a:r>
                        <a:rPr lang="en-US" sz="1800" dirty="0">
                          <a:solidFill>
                            <a:srgbClr val="FFFFFF"/>
                          </a:solidFill>
                          <a:latin typeface="Poppins"/>
                          <a:ea typeface="Poppins"/>
                          <a:cs typeface="Poppins"/>
                          <a:sym typeface="Poppins"/>
                        </a:rPr>
                        <a:t>PEMBEBASAN DARI JABATANNYA MENJADI PELAKSANA SELAMA 12 BULAN</a:t>
                      </a:r>
                      <a:endParaRPr lang="en-US" sz="1800" dirty="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A5D71"/>
                    </a:solidFill>
                  </a:tcPr>
                </a:tc>
                <a:tc>
                  <a:txBody>
                    <a:bodyPr/>
                    <a:lstStyle/>
                    <a:p>
                      <a:pPr algn="l">
                        <a:lnSpc>
                          <a:spcPts val="1819"/>
                        </a:lnSpc>
                        <a:defRPr/>
                      </a:pPr>
                      <a:r>
                        <a:rPr lang="en-US" sz="1800">
                          <a:solidFill>
                            <a:srgbClr val="FFFFFF"/>
                          </a:solidFill>
                          <a:latin typeface="Poppins"/>
                          <a:ea typeface="Poppins"/>
                          <a:cs typeface="Poppins"/>
                          <a:sym typeface="Poppins"/>
                        </a:rPr>
                        <a:t>PEMBERHENTIAN DENGAN HORMAT TIDAK ATAS PERMINTAAN SENDIRI </a:t>
                      </a:r>
                      <a:endParaRPr lang="en-US" sz="1800"/>
                    </a:p>
                  </a:txBody>
                  <a:tcPr marL="190500" marR="190500" marT="190500" marB="19050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A5D71"/>
                    </a:solidFill>
                  </a:tcPr>
                </a:tc>
                <a:extLst>
                  <a:ext uri="{0D108BD9-81ED-4DB2-BD59-A6C34878D82A}">
                    <a16:rowId xmlns:a16="http://schemas.microsoft.com/office/drawing/2014/main" val="10001"/>
                  </a:ext>
                </a:extLst>
              </a:tr>
              <a:tr h="1689791">
                <a:tc>
                  <a:txBody>
                    <a:bodyPr/>
                    <a:lstStyle/>
                    <a:p>
                      <a:pPr algn="l">
                        <a:lnSpc>
                          <a:spcPts val="1819"/>
                        </a:lnSpc>
                        <a:defRPr/>
                      </a:pPr>
                      <a:r>
                        <a:rPr lang="en-US" sz="1800">
                          <a:solidFill>
                            <a:srgbClr val="000000"/>
                          </a:solidFill>
                          <a:latin typeface="Poppins"/>
                          <a:ea typeface="Poppins"/>
                          <a:cs typeface="Poppins"/>
                          <a:sym typeface="Poppins"/>
                        </a:rPr>
                        <a:t>PP Nomor 94 Tahun 2021</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66675" cap="flat" cmpd="sng" algn="ctr">
                      <a:solidFill>
                        <a:srgbClr val="F4F4F4"/>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3 hari</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4-6 hari</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7-10 hari</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11-13 hari</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14-16 hari</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17-20 hari</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21-24 hari</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25-27 hari</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marL="297180" lvl="2" indent="-99060" algn="l">
                        <a:lnSpc>
                          <a:spcPts val="1819"/>
                        </a:lnSpc>
                        <a:buFont typeface="Arial"/>
                        <a:buChar char="⚬"/>
                        <a:defRPr/>
                      </a:pPr>
                      <a:r>
                        <a:rPr lang="en-US" sz="1800">
                          <a:solidFill>
                            <a:srgbClr val="000000"/>
                          </a:solidFill>
                          <a:latin typeface="Poppins"/>
                          <a:ea typeface="Poppins"/>
                          <a:cs typeface="Poppins"/>
                          <a:sym typeface="Poppins"/>
                        </a:rPr>
                        <a:t>28 hari atau lebih</a:t>
                      </a:r>
                      <a:endParaRPr lang="en-US" sz="1800"/>
                    </a:p>
                    <a:p>
                      <a:pPr marL="297180" lvl="2" indent="-99060" algn="l">
                        <a:lnSpc>
                          <a:spcPts val="1819"/>
                        </a:lnSpc>
                        <a:buFont typeface="Arial"/>
                        <a:buChar char="⚬"/>
                      </a:pPr>
                      <a:r>
                        <a:rPr lang="en-US" sz="1800">
                          <a:solidFill>
                            <a:srgbClr val="000000"/>
                          </a:solidFill>
                          <a:latin typeface="Poppins"/>
                          <a:ea typeface="Poppins"/>
                          <a:cs typeface="Poppins"/>
                          <a:sym typeface="Poppins"/>
                        </a:rPr>
                        <a:t>10 hari kerja terus-menerus</a:t>
                      </a:r>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41922">
                <a:tc>
                  <a:txBody>
                    <a:bodyPr/>
                    <a:lstStyle/>
                    <a:p>
                      <a:pPr algn="l">
                        <a:lnSpc>
                          <a:spcPts val="1819"/>
                        </a:lnSpc>
                        <a:defRPr/>
                      </a:pPr>
                      <a:r>
                        <a:rPr lang="en-US" sz="1800">
                          <a:solidFill>
                            <a:srgbClr val="000000"/>
                          </a:solidFill>
                          <a:latin typeface="Poppins"/>
                          <a:ea typeface="Poppins"/>
                          <a:cs typeface="Poppins"/>
                          <a:sym typeface="Poppins"/>
                        </a:rPr>
                        <a:t>PP Nomor 53 Tahun 2010</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4F4F4"/>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5 Hari</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4F4F4"/>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6-10 hari</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4F4F4"/>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11-15 hari</a:t>
                      </a:r>
                      <a:endParaRPr lang="en-US" sz="180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4F4F4"/>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16-20 hari</a:t>
                      </a:r>
                      <a:endParaRPr lang="en-US" sz="1800"/>
                    </a:p>
                    <a:p>
                      <a:pPr algn="l">
                        <a:lnSpc>
                          <a:spcPts val="1819"/>
                        </a:lnSpc>
                      </a:pPr>
                      <a:r>
                        <a:rPr lang="en-US" sz="1800">
                          <a:solidFill>
                            <a:srgbClr val="000000"/>
                          </a:solidFill>
                          <a:latin typeface="Poppins"/>
                          <a:ea typeface="Poppins"/>
                          <a:cs typeface="Poppins"/>
                          <a:sym typeface="Poppins"/>
                        </a:rPr>
                        <a:t>*(Penundaan KGB Selama 1 Tahun)</a:t>
                      </a:r>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4F4F4"/>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21-25 hari</a:t>
                      </a:r>
                      <a:endParaRPr lang="en-US" sz="1800"/>
                    </a:p>
                    <a:p>
                      <a:pPr algn="l">
                        <a:lnSpc>
                          <a:spcPts val="1819"/>
                        </a:lnSpc>
                      </a:pPr>
                      <a:r>
                        <a:rPr lang="en-US" sz="1800">
                          <a:solidFill>
                            <a:srgbClr val="000000"/>
                          </a:solidFill>
                          <a:latin typeface="Poppins"/>
                          <a:ea typeface="Poppins"/>
                          <a:cs typeface="Poppins"/>
                          <a:sym typeface="Poppins"/>
                        </a:rPr>
                        <a:t>*(Penundaan KP Selama 1 Tahun)</a:t>
                      </a:r>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4F4F4"/>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26-30 hari</a:t>
                      </a:r>
                      <a:endParaRPr lang="en-US" sz="1800"/>
                    </a:p>
                    <a:p>
                      <a:pPr algn="l">
                        <a:lnSpc>
                          <a:spcPts val="1819"/>
                        </a:lnSpc>
                      </a:pPr>
                      <a:r>
                        <a:rPr lang="en-US" sz="1800">
                          <a:solidFill>
                            <a:srgbClr val="000000"/>
                          </a:solidFill>
                          <a:latin typeface="Poppins"/>
                          <a:ea typeface="Poppins"/>
                          <a:cs typeface="Poppins"/>
                          <a:sym typeface="Poppins"/>
                        </a:rPr>
                        <a:t>*(Penurunan pangkat setingkat lebih rendah selama 1 tahun )</a:t>
                      </a:r>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4F4F4"/>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a:solidFill>
                            <a:srgbClr val="000000"/>
                          </a:solidFill>
                          <a:latin typeface="Poppins"/>
                          <a:ea typeface="Poppins"/>
                          <a:cs typeface="Poppins"/>
                          <a:sym typeface="Poppins"/>
                        </a:rPr>
                        <a:t>31-35 hari</a:t>
                      </a:r>
                      <a:endParaRPr lang="en-US" sz="1800"/>
                    </a:p>
                    <a:p>
                      <a:pPr algn="l">
                        <a:lnSpc>
                          <a:spcPts val="1819"/>
                        </a:lnSpc>
                      </a:pPr>
                      <a:r>
                        <a:rPr lang="en-US" sz="1800">
                          <a:solidFill>
                            <a:srgbClr val="000000"/>
                          </a:solidFill>
                          <a:latin typeface="Poppins"/>
                          <a:ea typeface="Poppins"/>
                          <a:cs typeface="Poppins"/>
                          <a:sym typeface="Poppins"/>
                        </a:rPr>
                        <a:t>*(Penurunan pangkat setingkat lebih rendah selama 3 th)</a:t>
                      </a:r>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4F4F4"/>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marL="297180" lvl="2" indent="-99060" algn="l">
                        <a:lnSpc>
                          <a:spcPts val="1819"/>
                        </a:lnSpc>
                        <a:buFont typeface="Arial"/>
                        <a:buChar char="⚬"/>
                        <a:defRPr/>
                      </a:pPr>
                      <a:r>
                        <a:rPr lang="en-US" sz="1800">
                          <a:solidFill>
                            <a:srgbClr val="000000"/>
                          </a:solidFill>
                          <a:latin typeface="Poppins"/>
                          <a:ea typeface="Poppins"/>
                          <a:cs typeface="Poppins"/>
                          <a:sym typeface="Poppins"/>
                        </a:rPr>
                        <a:t>36-40 hari</a:t>
                      </a:r>
                      <a:endParaRPr lang="en-US" sz="1800"/>
                    </a:p>
                    <a:p>
                      <a:pPr marL="297180" lvl="2" indent="-99060" algn="l">
                        <a:lnSpc>
                          <a:spcPts val="1819"/>
                        </a:lnSpc>
                      </a:pPr>
                      <a:r>
                        <a:rPr lang="en-US" sz="1800">
                          <a:solidFill>
                            <a:srgbClr val="000000"/>
                          </a:solidFill>
                          <a:latin typeface="Poppins"/>
                          <a:ea typeface="Poppins"/>
                          <a:cs typeface="Poppins"/>
                          <a:sym typeface="Poppins"/>
                        </a:rPr>
                        <a:t>*(Pemindahan dlm rangka penurunan jabatan setingkat lbh rendah)</a:t>
                      </a:r>
                    </a:p>
                    <a:p>
                      <a:pPr marL="297180" lvl="2" indent="-99060" algn="l">
                        <a:lnSpc>
                          <a:spcPts val="1819"/>
                        </a:lnSpc>
                        <a:buFont typeface="Arial"/>
                        <a:buChar char="⚬"/>
                      </a:pPr>
                      <a:r>
                        <a:rPr lang="en-US" sz="1800">
                          <a:solidFill>
                            <a:srgbClr val="000000"/>
                          </a:solidFill>
                          <a:latin typeface="Poppins"/>
                          <a:ea typeface="Poppins"/>
                          <a:cs typeface="Poppins"/>
                          <a:sym typeface="Poppins"/>
                        </a:rPr>
                        <a:t>41-45 hari</a:t>
                      </a:r>
                    </a:p>
                    <a:p>
                      <a:pPr marL="297180" lvl="2" indent="-99060" algn="l">
                        <a:lnSpc>
                          <a:spcPts val="1819"/>
                        </a:lnSpc>
                      </a:pPr>
                      <a:r>
                        <a:rPr lang="en-US" sz="1800">
                          <a:solidFill>
                            <a:srgbClr val="000000"/>
                          </a:solidFill>
                          <a:latin typeface="Poppins"/>
                          <a:ea typeface="Poppins"/>
                          <a:cs typeface="Poppins"/>
                          <a:sym typeface="Poppins"/>
                        </a:rPr>
                        <a:t>*(pembebasan dari jabatan)</a:t>
                      </a:r>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4F4F4"/>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tc>
                  <a:txBody>
                    <a:bodyPr/>
                    <a:lstStyle/>
                    <a:p>
                      <a:pPr algn="l">
                        <a:lnSpc>
                          <a:spcPts val="1819"/>
                        </a:lnSpc>
                        <a:defRPr/>
                      </a:pPr>
                      <a:r>
                        <a:rPr lang="en-US" sz="1800" dirty="0">
                          <a:solidFill>
                            <a:srgbClr val="000000"/>
                          </a:solidFill>
                          <a:latin typeface="Poppins"/>
                          <a:ea typeface="Poppins"/>
                          <a:cs typeface="Poppins"/>
                          <a:sym typeface="Poppins"/>
                        </a:rPr>
                        <a:t>46 </a:t>
                      </a:r>
                      <a:r>
                        <a:rPr lang="en-US" sz="1800" dirty="0" err="1">
                          <a:solidFill>
                            <a:srgbClr val="000000"/>
                          </a:solidFill>
                          <a:latin typeface="Poppins"/>
                          <a:ea typeface="Poppins"/>
                          <a:cs typeface="Poppins"/>
                          <a:sym typeface="Poppins"/>
                        </a:rPr>
                        <a:t>hari</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atau</a:t>
                      </a:r>
                      <a:r>
                        <a:rPr lang="en-US" sz="1800" dirty="0">
                          <a:solidFill>
                            <a:srgbClr val="000000"/>
                          </a:solidFill>
                          <a:latin typeface="Poppins"/>
                          <a:ea typeface="Poppins"/>
                          <a:cs typeface="Poppins"/>
                          <a:sym typeface="Poppins"/>
                        </a:rPr>
                        <a:t> </a:t>
                      </a:r>
                      <a:r>
                        <a:rPr lang="en-US" sz="1800" dirty="0" err="1">
                          <a:solidFill>
                            <a:srgbClr val="000000"/>
                          </a:solidFill>
                          <a:latin typeface="Poppins"/>
                          <a:ea typeface="Poppins"/>
                          <a:cs typeface="Poppins"/>
                          <a:sym typeface="Poppins"/>
                        </a:rPr>
                        <a:t>lebih</a:t>
                      </a:r>
                      <a:endParaRPr lang="en-US" sz="1800" dirty="0"/>
                    </a:p>
                  </a:txBody>
                  <a:tcPr marL="190500" marR="190500" marT="190500" marB="190500" anchor="ctr">
                    <a:lnL w="57150" cap="flat" cmpd="sng" algn="ctr">
                      <a:solidFill>
                        <a:srgbClr val="F4F4F4"/>
                      </a:solidFill>
                      <a:prstDash val="solid"/>
                      <a:round/>
                      <a:headEnd type="none" w="med" len="med"/>
                      <a:tailEnd type="none" w="med" len="med"/>
                    </a:lnL>
                    <a:lnR w="57150" cap="flat" cmpd="sng" algn="ctr">
                      <a:solidFill>
                        <a:srgbClr val="F4F4F4"/>
                      </a:solidFill>
                      <a:prstDash val="solid"/>
                      <a:round/>
                      <a:headEnd type="none" w="med" len="med"/>
                      <a:tailEnd type="none" w="med" len="med"/>
                    </a:lnR>
                    <a:lnT w="57150" cap="flat" cmpd="sng" algn="ctr">
                      <a:solidFill>
                        <a:srgbClr val="F4F4F4"/>
                      </a:solidFill>
                      <a:prstDash val="solid"/>
                      <a:round/>
                      <a:headEnd type="none" w="med" len="med"/>
                      <a:tailEnd type="none" w="med" len="med"/>
                    </a:lnT>
                    <a:lnB w="57150" cap="flat" cmpd="sng" algn="ctr">
                      <a:solidFill>
                        <a:srgbClr val="F4F4F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TextBox 7"/>
          <p:cNvSpPr txBox="1"/>
          <p:nvPr/>
        </p:nvSpPr>
        <p:spPr>
          <a:xfrm>
            <a:off x="1028700" y="952500"/>
            <a:ext cx="16230600" cy="826508"/>
          </a:xfrm>
          <a:prstGeom prst="rect">
            <a:avLst/>
          </a:prstGeom>
        </p:spPr>
        <p:txBody>
          <a:bodyPr lIns="0" tIns="0" rIns="0" bIns="0" rtlCol="0" anchor="t">
            <a:spAutoFit/>
          </a:bodyPr>
          <a:lstStyle/>
          <a:p>
            <a:pPr algn="ctr">
              <a:lnSpc>
                <a:spcPts val="7079"/>
              </a:lnSpc>
            </a:pPr>
            <a:r>
              <a:rPr lang="en-US" sz="4000" b="1" dirty="0" err="1">
                <a:solidFill>
                  <a:srgbClr val="000000"/>
                </a:solidFill>
                <a:latin typeface="Poppins Bold"/>
                <a:ea typeface="Poppins Bold"/>
                <a:cs typeface="Poppins Bold"/>
                <a:sym typeface="Poppins Bold"/>
              </a:rPr>
              <a:t>Pelanggaran</a:t>
            </a:r>
            <a:r>
              <a:rPr lang="en-US" sz="4000" b="1" dirty="0">
                <a:solidFill>
                  <a:srgbClr val="000000"/>
                </a:solidFill>
                <a:latin typeface="Poppins Bold"/>
                <a:ea typeface="Poppins Bold"/>
                <a:cs typeface="Poppins Bold"/>
                <a:sym typeface="Poppins Bold"/>
              </a:rPr>
              <a:t> </a:t>
            </a:r>
            <a:r>
              <a:rPr lang="en-US" sz="4000" b="1" dirty="0" err="1">
                <a:solidFill>
                  <a:srgbClr val="000000"/>
                </a:solidFill>
                <a:latin typeface="Poppins Bold"/>
                <a:ea typeface="Poppins Bold"/>
                <a:cs typeface="Poppins Bold"/>
                <a:sym typeface="Poppins Bold"/>
              </a:rPr>
              <a:t>Tidak</a:t>
            </a:r>
            <a:r>
              <a:rPr lang="en-US" sz="4000" b="1" dirty="0">
                <a:solidFill>
                  <a:srgbClr val="000000"/>
                </a:solidFill>
                <a:latin typeface="Poppins Bold"/>
                <a:ea typeface="Poppins Bold"/>
                <a:cs typeface="Poppins Bold"/>
                <a:sym typeface="Poppins Bold"/>
              </a:rPr>
              <a:t> </a:t>
            </a:r>
            <a:r>
              <a:rPr lang="en-US" sz="4000" b="1" dirty="0" err="1">
                <a:solidFill>
                  <a:srgbClr val="000000"/>
                </a:solidFill>
                <a:latin typeface="Poppins Bold"/>
                <a:ea typeface="Poppins Bold"/>
                <a:cs typeface="Poppins Bold"/>
                <a:sym typeface="Poppins Bold"/>
              </a:rPr>
              <a:t>Masuk</a:t>
            </a:r>
            <a:r>
              <a:rPr lang="en-US" sz="4000" b="1" dirty="0">
                <a:solidFill>
                  <a:srgbClr val="000000"/>
                </a:solidFill>
                <a:latin typeface="Poppins Bold"/>
                <a:ea typeface="Poppins Bold"/>
                <a:cs typeface="Poppins Bold"/>
                <a:sym typeface="Poppins Bold"/>
              </a:rPr>
              <a:t> </a:t>
            </a:r>
            <a:r>
              <a:rPr lang="en-US" sz="4000" b="1" dirty="0" err="1">
                <a:solidFill>
                  <a:srgbClr val="000000"/>
                </a:solidFill>
                <a:latin typeface="Poppins Bold"/>
                <a:ea typeface="Poppins Bold"/>
                <a:cs typeface="Poppins Bold"/>
                <a:sym typeface="Poppins Bold"/>
              </a:rPr>
              <a:t>Kerja</a:t>
            </a:r>
            <a:r>
              <a:rPr lang="en-US" sz="4000" b="1" dirty="0">
                <a:solidFill>
                  <a:srgbClr val="000000"/>
                </a:solidFill>
                <a:latin typeface="Poppins Bold"/>
                <a:ea typeface="Poppins Bold"/>
                <a:cs typeface="Poppins Bold"/>
                <a:sym typeface="Poppins Bold"/>
              </a:rPr>
              <a:t> dan </a:t>
            </a:r>
            <a:r>
              <a:rPr lang="en-US" sz="4000" b="1" dirty="0" err="1">
                <a:solidFill>
                  <a:srgbClr val="000000"/>
                </a:solidFill>
                <a:latin typeface="Poppins Bold"/>
                <a:ea typeface="Poppins Bold"/>
                <a:cs typeface="Poppins Bold"/>
                <a:sym typeface="Poppins Bold"/>
              </a:rPr>
              <a:t>Menaati</a:t>
            </a:r>
            <a:r>
              <a:rPr lang="en-US" sz="4000" b="1" dirty="0">
                <a:solidFill>
                  <a:srgbClr val="000000"/>
                </a:solidFill>
                <a:latin typeface="Poppins Bold"/>
                <a:ea typeface="Poppins Bold"/>
                <a:cs typeface="Poppins Bold"/>
                <a:sym typeface="Poppins Bold"/>
              </a:rPr>
              <a:t> Jam </a:t>
            </a:r>
            <a:r>
              <a:rPr lang="en-US" sz="4000" b="1" dirty="0" err="1">
                <a:solidFill>
                  <a:srgbClr val="000000"/>
                </a:solidFill>
                <a:latin typeface="Poppins Bold"/>
                <a:ea typeface="Poppins Bold"/>
                <a:cs typeface="Poppins Bold"/>
                <a:sym typeface="Poppins Bold"/>
              </a:rPr>
              <a:t>Kerja</a:t>
            </a:r>
            <a:endParaRPr lang="en-US" sz="4000" b="1" dirty="0">
              <a:solidFill>
                <a:srgbClr val="000000"/>
              </a:solidFill>
              <a:latin typeface="Poppins Bold"/>
              <a:ea typeface="Poppins Bold"/>
              <a:cs typeface="Poppins Bold"/>
              <a:sym typeface="Poppi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21343" y="2518670"/>
            <a:ext cx="7045754" cy="3987589"/>
          </a:xfrm>
          <a:custGeom>
            <a:avLst/>
            <a:gdLst/>
            <a:ahLst/>
            <a:cxnLst/>
            <a:rect l="l" t="t" r="r" b="b"/>
            <a:pathLst>
              <a:path w="7045754" h="3987589">
                <a:moveTo>
                  <a:pt x="0" y="0"/>
                </a:moveTo>
                <a:lnTo>
                  <a:pt x="7045754" y="0"/>
                </a:lnTo>
                <a:lnTo>
                  <a:pt x="7045754" y="3987589"/>
                </a:lnTo>
                <a:lnTo>
                  <a:pt x="0" y="39875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1356132" y="1383828"/>
            <a:ext cx="6976176" cy="1502711"/>
            <a:chOff x="0" y="0"/>
            <a:chExt cx="9301568" cy="2003615"/>
          </a:xfrm>
        </p:grpSpPr>
        <p:sp>
          <p:nvSpPr>
            <p:cNvPr id="4" name="Freeform 4"/>
            <p:cNvSpPr/>
            <p:nvPr/>
          </p:nvSpPr>
          <p:spPr>
            <a:xfrm>
              <a:off x="0" y="0"/>
              <a:ext cx="9301607" cy="2003552"/>
            </a:xfrm>
            <a:custGeom>
              <a:avLst/>
              <a:gdLst/>
              <a:ahLst/>
              <a:cxnLst/>
              <a:rect l="l" t="t" r="r" b="b"/>
              <a:pathLst>
                <a:path w="9301607" h="2003552">
                  <a:moveTo>
                    <a:pt x="0" y="0"/>
                  </a:moveTo>
                  <a:lnTo>
                    <a:pt x="9301607" y="0"/>
                  </a:lnTo>
                  <a:lnTo>
                    <a:pt x="9301607" y="2003552"/>
                  </a:lnTo>
                  <a:lnTo>
                    <a:pt x="0" y="2003552"/>
                  </a:lnTo>
                  <a:lnTo>
                    <a:pt x="0" y="0"/>
                  </a:lnTo>
                  <a:close/>
                </a:path>
              </a:pathLst>
            </a:custGeom>
            <a:blipFill>
              <a:blip r:embed="rId5"/>
              <a:stretch>
                <a:fillRect t="-135699" b="-135703"/>
              </a:stretch>
            </a:blipFill>
          </p:spPr>
        </p:sp>
      </p:grpSp>
      <p:grpSp>
        <p:nvGrpSpPr>
          <p:cNvPr id="5" name="Group 5"/>
          <p:cNvGrpSpPr/>
          <p:nvPr/>
        </p:nvGrpSpPr>
        <p:grpSpPr>
          <a:xfrm rot="-4125875">
            <a:off x="8051621" y="196195"/>
            <a:ext cx="1797576" cy="2207733"/>
            <a:chOff x="0" y="0"/>
            <a:chExt cx="2396768" cy="2943644"/>
          </a:xfrm>
        </p:grpSpPr>
        <p:sp>
          <p:nvSpPr>
            <p:cNvPr id="6" name="Freeform 6"/>
            <p:cNvSpPr/>
            <p:nvPr/>
          </p:nvSpPr>
          <p:spPr>
            <a:xfrm>
              <a:off x="0" y="0"/>
              <a:ext cx="2396744" cy="2943606"/>
            </a:xfrm>
            <a:custGeom>
              <a:avLst/>
              <a:gdLst/>
              <a:ahLst/>
              <a:cxnLst/>
              <a:rect l="l" t="t" r="r" b="b"/>
              <a:pathLst>
                <a:path w="2396744" h="2943606">
                  <a:moveTo>
                    <a:pt x="0" y="0"/>
                  </a:moveTo>
                  <a:lnTo>
                    <a:pt x="2396744" y="0"/>
                  </a:lnTo>
                  <a:lnTo>
                    <a:pt x="2396744" y="2943606"/>
                  </a:lnTo>
                  <a:lnTo>
                    <a:pt x="0" y="2943606"/>
                  </a:lnTo>
                  <a:lnTo>
                    <a:pt x="0" y="0"/>
                  </a:lnTo>
                  <a:close/>
                </a:path>
              </a:pathLst>
            </a:custGeom>
            <a:blipFill>
              <a:blip r:embed="rId6"/>
              <a:stretch>
                <a:fillRect r="-1" b="-1"/>
              </a:stretch>
            </a:blipFill>
          </p:spPr>
        </p:sp>
      </p:grpSp>
      <p:sp>
        <p:nvSpPr>
          <p:cNvPr id="7" name="Freeform 7"/>
          <p:cNvSpPr/>
          <p:nvPr/>
        </p:nvSpPr>
        <p:spPr>
          <a:xfrm>
            <a:off x="9455970" y="101744"/>
            <a:ext cx="7862619" cy="4079157"/>
          </a:xfrm>
          <a:custGeom>
            <a:avLst/>
            <a:gdLst/>
            <a:ahLst/>
            <a:cxnLst/>
            <a:rect l="l" t="t" r="r" b="b"/>
            <a:pathLst>
              <a:path w="7862619" h="4079157">
                <a:moveTo>
                  <a:pt x="0" y="0"/>
                </a:moveTo>
                <a:lnTo>
                  <a:pt x="7862619" y="0"/>
                </a:lnTo>
                <a:lnTo>
                  <a:pt x="7862619" y="4079157"/>
                </a:lnTo>
                <a:lnTo>
                  <a:pt x="0" y="40791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9455970" y="4193280"/>
            <a:ext cx="7862619" cy="5124309"/>
          </a:xfrm>
          <a:custGeom>
            <a:avLst/>
            <a:gdLst/>
            <a:ahLst/>
            <a:cxnLst/>
            <a:rect l="l" t="t" r="r" b="b"/>
            <a:pathLst>
              <a:path w="7862619" h="5124309">
                <a:moveTo>
                  <a:pt x="0" y="0"/>
                </a:moveTo>
                <a:lnTo>
                  <a:pt x="7862619" y="0"/>
                </a:lnTo>
                <a:lnTo>
                  <a:pt x="7862619" y="5124309"/>
                </a:lnTo>
                <a:lnTo>
                  <a:pt x="0" y="51243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9" name="Group 9"/>
          <p:cNvGrpSpPr/>
          <p:nvPr/>
        </p:nvGrpSpPr>
        <p:grpSpPr>
          <a:xfrm>
            <a:off x="8332308" y="7781620"/>
            <a:ext cx="1623384" cy="1761581"/>
            <a:chOff x="0" y="0"/>
            <a:chExt cx="2164512" cy="2348775"/>
          </a:xfrm>
        </p:grpSpPr>
        <p:sp>
          <p:nvSpPr>
            <p:cNvPr id="10" name="Freeform 10"/>
            <p:cNvSpPr/>
            <p:nvPr/>
          </p:nvSpPr>
          <p:spPr>
            <a:xfrm flipH="1">
              <a:off x="0" y="0"/>
              <a:ext cx="2164461" cy="2348738"/>
            </a:xfrm>
            <a:custGeom>
              <a:avLst/>
              <a:gdLst/>
              <a:ahLst/>
              <a:cxnLst/>
              <a:rect l="l" t="t" r="r" b="b"/>
              <a:pathLst>
                <a:path w="2164461" h="2348738">
                  <a:moveTo>
                    <a:pt x="2164461" y="0"/>
                  </a:moveTo>
                  <a:lnTo>
                    <a:pt x="0" y="0"/>
                  </a:lnTo>
                  <a:lnTo>
                    <a:pt x="0" y="2348738"/>
                  </a:lnTo>
                  <a:lnTo>
                    <a:pt x="2164461" y="2348738"/>
                  </a:lnTo>
                  <a:lnTo>
                    <a:pt x="2164461" y="0"/>
                  </a:lnTo>
                  <a:close/>
                </a:path>
              </a:pathLst>
            </a:custGeom>
            <a:blipFill>
              <a:blip r:embed="rId11"/>
              <a:stretch>
                <a:fillRect r="-2" b="-1"/>
              </a:stretch>
            </a:blipFill>
          </p:spPr>
        </p:sp>
      </p:grpSp>
      <p:grpSp>
        <p:nvGrpSpPr>
          <p:cNvPr id="11" name="Group 11"/>
          <p:cNvGrpSpPr/>
          <p:nvPr/>
        </p:nvGrpSpPr>
        <p:grpSpPr>
          <a:xfrm>
            <a:off x="16876305" y="-982508"/>
            <a:ext cx="2003088" cy="1647071"/>
            <a:chOff x="0" y="0"/>
            <a:chExt cx="2670784" cy="2196095"/>
          </a:xfrm>
        </p:grpSpPr>
        <p:sp>
          <p:nvSpPr>
            <p:cNvPr id="12" name="Freeform 12"/>
            <p:cNvSpPr/>
            <p:nvPr/>
          </p:nvSpPr>
          <p:spPr>
            <a:xfrm>
              <a:off x="0" y="0"/>
              <a:ext cx="2670810" cy="2196084"/>
            </a:xfrm>
            <a:custGeom>
              <a:avLst/>
              <a:gdLst/>
              <a:ahLst/>
              <a:cxnLst/>
              <a:rect l="l" t="t" r="r" b="b"/>
              <a:pathLst>
                <a:path w="2670810" h="2196084">
                  <a:moveTo>
                    <a:pt x="0" y="0"/>
                  </a:moveTo>
                  <a:lnTo>
                    <a:pt x="2670810" y="0"/>
                  </a:lnTo>
                  <a:lnTo>
                    <a:pt x="2670810" y="2196084"/>
                  </a:lnTo>
                  <a:lnTo>
                    <a:pt x="0" y="2196084"/>
                  </a:lnTo>
                  <a:lnTo>
                    <a:pt x="0" y="0"/>
                  </a:lnTo>
                  <a:close/>
                </a:path>
              </a:pathLst>
            </a:custGeom>
            <a:blipFill>
              <a:blip r:embed="rId12"/>
              <a:stretch>
                <a:fillRect/>
              </a:stretch>
            </a:blipFill>
          </p:spPr>
        </p:sp>
      </p:grpSp>
      <p:sp>
        <p:nvSpPr>
          <p:cNvPr id="13" name="TextBox 13"/>
          <p:cNvSpPr txBox="1"/>
          <p:nvPr/>
        </p:nvSpPr>
        <p:spPr>
          <a:xfrm>
            <a:off x="1509214" y="3133750"/>
            <a:ext cx="6670012" cy="2762250"/>
          </a:xfrm>
          <a:prstGeom prst="rect">
            <a:avLst/>
          </a:prstGeom>
        </p:spPr>
        <p:txBody>
          <a:bodyPr lIns="0" tIns="0" rIns="0" bIns="0" rtlCol="0" anchor="t">
            <a:spAutoFit/>
          </a:bodyPr>
          <a:lstStyle/>
          <a:p>
            <a:pPr algn="ctr">
              <a:lnSpc>
                <a:spcPts val="10800"/>
              </a:lnSpc>
            </a:pPr>
            <a:r>
              <a:rPr lang="en-US" sz="7500" b="1">
                <a:solidFill>
                  <a:srgbClr val="000000"/>
                </a:solidFill>
                <a:latin typeface="Poppins Bold"/>
                <a:ea typeface="Poppins Bold"/>
                <a:cs typeface="Poppins Bold"/>
                <a:sym typeface="Poppins Bold"/>
              </a:rPr>
              <a:t>Pelanggaran Netralitas</a:t>
            </a:r>
          </a:p>
        </p:txBody>
      </p:sp>
      <p:sp>
        <p:nvSpPr>
          <p:cNvPr id="14" name="TextBox 14"/>
          <p:cNvSpPr txBox="1"/>
          <p:nvPr/>
        </p:nvSpPr>
        <p:spPr>
          <a:xfrm>
            <a:off x="10577021" y="425750"/>
            <a:ext cx="5620516" cy="609575"/>
          </a:xfrm>
          <a:prstGeom prst="rect">
            <a:avLst/>
          </a:prstGeom>
        </p:spPr>
        <p:txBody>
          <a:bodyPr lIns="0" tIns="0" rIns="0" bIns="0" rtlCol="0" anchor="t">
            <a:spAutoFit/>
          </a:bodyPr>
          <a:lstStyle/>
          <a:p>
            <a:pPr algn="l">
              <a:lnSpc>
                <a:spcPts val="4463"/>
              </a:lnSpc>
            </a:pPr>
            <a:r>
              <a:rPr lang="en-US" sz="3099" b="1">
                <a:solidFill>
                  <a:srgbClr val="000000"/>
                </a:solidFill>
                <a:latin typeface="Poppins Bold"/>
                <a:ea typeface="Poppins Bold"/>
                <a:cs typeface="Poppins Bold"/>
                <a:sym typeface="Poppins Bold"/>
              </a:rPr>
              <a:t>Hukuman Disiplin Sedang</a:t>
            </a:r>
          </a:p>
        </p:txBody>
      </p:sp>
      <p:sp>
        <p:nvSpPr>
          <p:cNvPr id="15" name="TextBox 15"/>
          <p:cNvSpPr txBox="1"/>
          <p:nvPr/>
        </p:nvSpPr>
        <p:spPr>
          <a:xfrm>
            <a:off x="10797238" y="4533925"/>
            <a:ext cx="5620516" cy="609575"/>
          </a:xfrm>
          <a:prstGeom prst="rect">
            <a:avLst/>
          </a:prstGeom>
        </p:spPr>
        <p:txBody>
          <a:bodyPr lIns="0" tIns="0" rIns="0" bIns="0" rtlCol="0" anchor="t">
            <a:spAutoFit/>
          </a:bodyPr>
          <a:lstStyle/>
          <a:p>
            <a:pPr algn="l">
              <a:lnSpc>
                <a:spcPts val="4463"/>
              </a:lnSpc>
            </a:pPr>
            <a:r>
              <a:rPr lang="en-US" sz="3099" b="1">
                <a:solidFill>
                  <a:srgbClr val="000000"/>
                </a:solidFill>
                <a:latin typeface="Poppins Bold"/>
                <a:ea typeface="Poppins Bold"/>
                <a:cs typeface="Poppins Bold"/>
                <a:sym typeface="Poppins Bold"/>
              </a:rPr>
              <a:t>Hukuman Disiplin Berat</a:t>
            </a:r>
          </a:p>
        </p:txBody>
      </p:sp>
      <p:sp>
        <p:nvSpPr>
          <p:cNvPr id="16" name="TextBox 16"/>
          <p:cNvSpPr txBox="1"/>
          <p:nvPr/>
        </p:nvSpPr>
        <p:spPr>
          <a:xfrm>
            <a:off x="10577021" y="1036165"/>
            <a:ext cx="5620516" cy="1277620"/>
          </a:xfrm>
          <a:prstGeom prst="rect">
            <a:avLst/>
          </a:prstGeom>
        </p:spPr>
        <p:txBody>
          <a:bodyPr lIns="0" tIns="0" rIns="0" bIns="0" rtlCol="0" anchor="t">
            <a:spAutoFit/>
          </a:bodyPr>
          <a:lstStyle/>
          <a:p>
            <a:pPr algn="l">
              <a:lnSpc>
                <a:spcPts val="2540"/>
              </a:lnSpc>
            </a:pPr>
            <a:r>
              <a:rPr lang="en-US" sz="2000">
                <a:solidFill>
                  <a:srgbClr val="000000"/>
                </a:solidFill>
                <a:latin typeface="Poppins"/>
                <a:ea typeface="Poppins"/>
                <a:cs typeface="Poppins"/>
                <a:sym typeface="Poppins"/>
              </a:rPr>
              <a:t>Hukuman Disiplin sedang sebagaimana dimaksud dalam Pasal 8 ayat (1) huruf b dijatuhkan bagi PNS yang melanggar ketentuan larangan:</a:t>
            </a:r>
          </a:p>
        </p:txBody>
      </p:sp>
      <p:sp>
        <p:nvSpPr>
          <p:cNvPr id="17" name="TextBox 17"/>
          <p:cNvSpPr txBox="1"/>
          <p:nvPr/>
        </p:nvSpPr>
        <p:spPr>
          <a:xfrm>
            <a:off x="9955692" y="5048250"/>
            <a:ext cx="7303608" cy="3678809"/>
          </a:xfrm>
          <a:prstGeom prst="rect">
            <a:avLst/>
          </a:prstGeom>
        </p:spPr>
        <p:txBody>
          <a:bodyPr lIns="0" tIns="0" rIns="0" bIns="0" rtlCol="0" anchor="t">
            <a:spAutoFit/>
          </a:bodyPr>
          <a:lstStyle/>
          <a:p>
            <a:pPr marL="434340" lvl="2" indent="-144780" algn="l">
              <a:lnSpc>
                <a:spcPts val="2413"/>
              </a:lnSpc>
              <a:buFont typeface="Arial"/>
              <a:buChar char="⚬"/>
            </a:pPr>
            <a:r>
              <a:rPr lang="en-US" sz="1900">
                <a:solidFill>
                  <a:srgbClr val="000000"/>
                </a:solidFill>
                <a:latin typeface="Poppins"/>
                <a:ea typeface="Poppins"/>
                <a:cs typeface="Poppins"/>
                <a:sym typeface="Poppins"/>
              </a:rPr>
              <a:t>sebagai peserta kampanye dengan mengerahkan PNS lain;</a:t>
            </a:r>
          </a:p>
          <a:p>
            <a:pPr marL="434340" lvl="2" indent="-144780" algn="l">
              <a:lnSpc>
                <a:spcPts val="2413"/>
              </a:lnSpc>
              <a:buFont typeface="Arial"/>
              <a:buChar char="⚬"/>
            </a:pPr>
            <a:r>
              <a:rPr lang="en-US" sz="1900">
                <a:solidFill>
                  <a:srgbClr val="000000"/>
                </a:solidFill>
                <a:latin typeface="Poppins"/>
                <a:ea typeface="Poppins"/>
                <a:cs typeface="Poppins"/>
                <a:sym typeface="Poppins"/>
              </a:rPr>
              <a:t>sebagai peserta kampanye dengan menggunakan fasilitas negara;</a:t>
            </a:r>
          </a:p>
          <a:p>
            <a:pPr marL="434340" lvl="2" indent="-144780" algn="l">
              <a:lnSpc>
                <a:spcPts val="2413"/>
              </a:lnSpc>
              <a:buFont typeface="Arial"/>
              <a:buChar char="⚬"/>
            </a:pPr>
            <a:r>
              <a:rPr lang="en-US" sz="1900">
                <a:solidFill>
                  <a:srgbClr val="000000"/>
                </a:solidFill>
                <a:latin typeface="Poppins"/>
                <a:ea typeface="Poppins"/>
                <a:cs typeface="Poppins"/>
                <a:sym typeface="Poppins"/>
              </a:rPr>
              <a:t>membuat keputusan dan/atau tindakan yang menguntungkan atau merugikan salah satu pasangan calon sebelum, selama, dan sesudah masa kampanye;</a:t>
            </a:r>
          </a:p>
          <a:p>
            <a:pPr marL="434340" lvl="2" indent="-144780" algn="l">
              <a:lnSpc>
                <a:spcPts val="2413"/>
              </a:lnSpc>
              <a:buFont typeface="Arial"/>
              <a:buChar char="⚬"/>
            </a:pPr>
            <a:r>
              <a:rPr lang="en-US" sz="1900">
                <a:solidFill>
                  <a:srgbClr val="000000"/>
                </a:solidFill>
                <a:latin typeface="Poppins"/>
                <a:ea typeface="Poppins"/>
                <a:cs typeface="Poppins"/>
                <a:sym typeface="Poppins"/>
              </a:rPr>
              <a:t>mengadakan kegiatan yang mengarah kepada keberpihakan terhadap pasangan calon </a:t>
            </a:r>
          </a:p>
          <a:p>
            <a:pPr marL="434340" lvl="2" indent="-144780" algn="l">
              <a:lnSpc>
                <a:spcPts val="2413"/>
              </a:lnSpc>
              <a:buFont typeface="Arial"/>
              <a:buChar char="⚬"/>
            </a:pPr>
            <a:r>
              <a:rPr lang="en-US" sz="1900">
                <a:solidFill>
                  <a:srgbClr val="000000"/>
                </a:solidFill>
                <a:latin typeface="Poppins"/>
                <a:ea typeface="Poppins"/>
                <a:cs typeface="Poppins"/>
                <a:sym typeface="Poppins"/>
              </a:rPr>
              <a:t>memberikan surat dukungan disertai fotokopi Kartu Tanda Penduduk atau Surat Keterangan Tanda Penduduk.</a:t>
            </a:r>
          </a:p>
        </p:txBody>
      </p:sp>
      <p:sp>
        <p:nvSpPr>
          <p:cNvPr id="18" name="TextBox 18"/>
          <p:cNvSpPr txBox="1"/>
          <p:nvPr/>
        </p:nvSpPr>
        <p:spPr>
          <a:xfrm>
            <a:off x="10577021" y="2470968"/>
            <a:ext cx="5620516" cy="1277620"/>
          </a:xfrm>
          <a:prstGeom prst="rect">
            <a:avLst/>
          </a:prstGeom>
        </p:spPr>
        <p:txBody>
          <a:bodyPr lIns="0" tIns="0" rIns="0" bIns="0" rtlCol="0" anchor="t">
            <a:spAutoFit/>
          </a:bodyPr>
          <a:lstStyle/>
          <a:p>
            <a:pPr marL="457201" lvl="2" indent="-152400" algn="l">
              <a:lnSpc>
                <a:spcPts val="2540"/>
              </a:lnSpc>
              <a:buFont typeface="Arial"/>
              <a:buChar char="⚬"/>
            </a:pPr>
            <a:r>
              <a:rPr lang="en-US" sz="2000">
                <a:solidFill>
                  <a:srgbClr val="000000"/>
                </a:solidFill>
                <a:latin typeface="Poppins"/>
                <a:ea typeface="Poppins"/>
                <a:cs typeface="Poppins"/>
                <a:sym typeface="Poppins"/>
              </a:rPr>
              <a:t>memberikan dukungan kepada calon menjadi peserta kampanye dengan menggunakan atribut partai atau atribut PNS</a:t>
            </a:r>
          </a:p>
        </p:txBody>
      </p:sp>
      <p:grpSp>
        <p:nvGrpSpPr>
          <p:cNvPr id="19" name="Group 19"/>
          <p:cNvGrpSpPr/>
          <p:nvPr/>
        </p:nvGrpSpPr>
        <p:grpSpPr>
          <a:xfrm>
            <a:off x="183780" y="207956"/>
            <a:ext cx="1910831" cy="721339"/>
            <a:chOff x="0" y="0"/>
            <a:chExt cx="2547775" cy="961785"/>
          </a:xfrm>
        </p:grpSpPr>
        <p:sp>
          <p:nvSpPr>
            <p:cNvPr id="20" name="Freeform 20"/>
            <p:cNvSpPr/>
            <p:nvPr/>
          </p:nvSpPr>
          <p:spPr>
            <a:xfrm>
              <a:off x="0" y="0"/>
              <a:ext cx="2547747" cy="961771"/>
            </a:xfrm>
            <a:custGeom>
              <a:avLst/>
              <a:gdLst/>
              <a:ahLst/>
              <a:cxnLst/>
              <a:rect l="l" t="t" r="r" b="b"/>
              <a:pathLst>
                <a:path w="2547747" h="961771">
                  <a:moveTo>
                    <a:pt x="0" y="0"/>
                  </a:moveTo>
                  <a:lnTo>
                    <a:pt x="2547747" y="0"/>
                  </a:lnTo>
                  <a:lnTo>
                    <a:pt x="2547747" y="961771"/>
                  </a:lnTo>
                  <a:lnTo>
                    <a:pt x="0" y="961771"/>
                  </a:lnTo>
                  <a:lnTo>
                    <a:pt x="0" y="0"/>
                  </a:lnTo>
                  <a:close/>
                </a:path>
              </a:pathLst>
            </a:custGeom>
            <a:blipFill>
              <a:blip r:embed="rId13"/>
              <a:stretch>
                <a:fillRect t="-162" r="-1" b="-163"/>
              </a:stretch>
            </a:blipFill>
          </p:spPr>
        </p:sp>
      </p:grpSp>
      <p:grpSp>
        <p:nvGrpSpPr>
          <p:cNvPr id="21" name="Group 21"/>
          <p:cNvGrpSpPr/>
          <p:nvPr/>
        </p:nvGrpSpPr>
        <p:grpSpPr>
          <a:xfrm>
            <a:off x="15652995" y="9258300"/>
            <a:ext cx="2457301" cy="934798"/>
            <a:chOff x="0" y="0"/>
            <a:chExt cx="3276401" cy="1246397"/>
          </a:xfrm>
        </p:grpSpPr>
        <p:sp>
          <p:nvSpPr>
            <p:cNvPr id="22" name="Freeform 22"/>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4"/>
              <a:stretch>
                <a:fillRect t="-60" r="-1" b="-62"/>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158" y="601565"/>
            <a:ext cx="10589124" cy="9424320"/>
            <a:chOff x="0" y="0"/>
            <a:chExt cx="14118832" cy="12565760"/>
          </a:xfrm>
        </p:grpSpPr>
        <p:sp>
          <p:nvSpPr>
            <p:cNvPr id="3" name="Freeform 3"/>
            <p:cNvSpPr/>
            <p:nvPr/>
          </p:nvSpPr>
          <p:spPr>
            <a:xfrm>
              <a:off x="0" y="0"/>
              <a:ext cx="14118844" cy="12565761"/>
            </a:xfrm>
            <a:custGeom>
              <a:avLst/>
              <a:gdLst/>
              <a:ahLst/>
              <a:cxnLst/>
              <a:rect l="l" t="t" r="r" b="b"/>
              <a:pathLst>
                <a:path w="14118844" h="12565761">
                  <a:moveTo>
                    <a:pt x="0" y="0"/>
                  </a:moveTo>
                  <a:lnTo>
                    <a:pt x="14118844" y="0"/>
                  </a:lnTo>
                  <a:lnTo>
                    <a:pt x="14118844" y="12565761"/>
                  </a:lnTo>
                  <a:lnTo>
                    <a:pt x="0" y="12565761"/>
                  </a:lnTo>
                  <a:lnTo>
                    <a:pt x="0" y="0"/>
                  </a:lnTo>
                  <a:close/>
                </a:path>
              </a:pathLst>
            </a:custGeom>
            <a:blipFill>
              <a:blip r:embed="rId3"/>
              <a:stretch>
                <a:fillRect t="-2" b="-2"/>
              </a:stretch>
            </a:blipFill>
          </p:spPr>
        </p:sp>
      </p:grpSp>
      <p:grpSp>
        <p:nvGrpSpPr>
          <p:cNvPr id="4" name="Group 4"/>
          <p:cNvGrpSpPr/>
          <p:nvPr/>
        </p:nvGrpSpPr>
        <p:grpSpPr>
          <a:xfrm>
            <a:off x="3000880" y="3859728"/>
            <a:ext cx="3179765" cy="2908040"/>
            <a:chOff x="0" y="0"/>
            <a:chExt cx="4239687" cy="3877387"/>
          </a:xfrm>
        </p:grpSpPr>
        <p:sp>
          <p:nvSpPr>
            <p:cNvPr id="5" name="Freeform 5"/>
            <p:cNvSpPr/>
            <p:nvPr/>
          </p:nvSpPr>
          <p:spPr>
            <a:xfrm flipH="1">
              <a:off x="0" y="0"/>
              <a:ext cx="4239641" cy="3877437"/>
            </a:xfrm>
            <a:custGeom>
              <a:avLst/>
              <a:gdLst/>
              <a:ahLst/>
              <a:cxnLst/>
              <a:rect l="l" t="t" r="r" b="b"/>
              <a:pathLst>
                <a:path w="4239641" h="3877437">
                  <a:moveTo>
                    <a:pt x="4239641" y="0"/>
                  </a:moveTo>
                  <a:lnTo>
                    <a:pt x="0" y="0"/>
                  </a:lnTo>
                  <a:lnTo>
                    <a:pt x="0" y="3877437"/>
                  </a:lnTo>
                  <a:lnTo>
                    <a:pt x="4239641" y="3877437"/>
                  </a:lnTo>
                  <a:lnTo>
                    <a:pt x="4239641" y="0"/>
                  </a:lnTo>
                  <a:close/>
                </a:path>
              </a:pathLst>
            </a:custGeom>
            <a:blipFill>
              <a:blip r:embed="rId4"/>
              <a:stretch>
                <a:fillRect l="-7" r="-8" b="1"/>
              </a:stretch>
            </a:blipFill>
          </p:spPr>
        </p:sp>
      </p:grpSp>
      <p:grpSp>
        <p:nvGrpSpPr>
          <p:cNvPr id="6" name="Group 6"/>
          <p:cNvGrpSpPr/>
          <p:nvPr/>
        </p:nvGrpSpPr>
        <p:grpSpPr>
          <a:xfrm>
            <a:off x="6358406" y="1124950"/>
            <a:ext cx="1086199" cy="936847"/>
            <a:chOff x="0" y="0"/>
            <a:chExt cx="1448265" cy="1249129"/>
          </a:xfrm>
        </p:grpSpPr>
        <p:sp>
          <p:nvSpPr>
            <p:cNvPr id="7" name="Freeform 7"/>
            <p:cNvSpPr/>
            <p:nvPr/>
          </p:nvSpPr>
          <p:spPr>
            <a:xfrm>
              <a:off x="0" y="0"/>
              <a:ext cx="1448308" cy="1249172"/>
            </a:xfrm>
            <a:custGeom>
              <a:avLst/>
              <a:gdLst/>
              <a:ahLst/>
              <a:cxnLst/>
              <a:rect l="l" t="t" r="r" b="b"/>
              <a:pathLst>
                <a:path w="1448308" h="1249172">
                  <a:moveTo>
                    <a:pt x="0" y="0"/>
                  </a:moveTo>
                  <a:lnTo>
                    <a:pt x="1448308" y="0"/>
                  </a:lnTo>
                  <a:lnTo>
                    <a:pt x="1448308" y="1249172"/>
                  </a:lnTo>
                  <a:lnTo>
                    <a:pt x="0" y="1249172"/>
                  </a:lnTo>
                  <a:lnTo>
                    <a:pt x="0" y="0"/>
                  </a:lnTo>
                  <a:close/>
                </a:path>
              </a:pathLst>
            </a:custGeom>
            <a:blipFill>
              <a:blip r:embed="rId5"/>
              <a:stretch>
                <a:fillRect t="-29" r="2" b="-26"/>
              </a:stretch>
            </a:blipFill>
          </p:spPr>
        </p:sp>
      </p:grpSp>
      <p:grpSp>
        <p:nvGrpSpPr>
          <p:cNvPr id="8" name="Group 8"/>
          <p:cNvGrpSpPr/>
          <p:nvPr/>
        </p:nvGrpSpPr>
        <p:grpSpPr>
          <a:xfrm>
            <a:off x="8008720" y="2859534"/>
            <a:ext cx="886050" cy="950188"/>
            <a:chOff x="0" y="0"/>
            <a:chExt cx="1181400" cy="1266917"/>
          </a:xfrm>
        </p:grpSpPr>
        <p:sp>
          <p:nvSpPr>
            <p:cNvPr id="9" name="Freeform 9"/>
            <p:cNvSpPr/>
            <p:nvPr/>
          </p:nvSpPr>
          <p:spPr>
            <a:xfrm>
              <a:off x="0" y="0"/>
              <a:ext cx="1181354" cy="1266952"/>
            </a:xfrm>
            <a:custGeom>
              <a:avLst/>
              <a:gdLst/>
              <a:ahLst/>
              <a:cxnLst/>
              <a:rect l="l" t="t" r="r" b="b"/>
              <a:pathLst>
                <a:path w="1181354" h="1266952">
                  <a:moveTo>
                    <a:pt x="0" y="0"/>
                  </a:moveTo>
                  <a:lnTo>
                    <a:pt x="1181354" y="0"/>
                  </a:lnTo>
                  <a:lnTo>
                    <a:pt x="1181354" y="1266952"/>
                  </a:lnTo>
                  <a:lnTo>
                    <a:pt x="0" y="1266952"/>
                  </a:lnTo>
                  <a:lnTo>
                    <a:pt x="0" y="0"/>
                  </a:lnTo>
                  <a:close/>
                </a:path>
              </a:pathLst>
            </a:custGeom>
            <a:blipFill>
              <a:blip r:embed="rId6"/>
              <a:stretch>
                <a:fillRect t="-3" r="-3"/>
              </a:stretch>
            </a:blipFill>
          </p:spPr>
        </p:sp>
      </p:grpSp>
      <p:grpSp>
        <p:nvGrpSpPr>
          <p:cNvPr id="10" name="Group 10"/>
          <p:cNvGrpSpPr/>
          <p:nvPr/>
        </p:nvGrpSpPr>
        <p:grpSpPr>
          <a:xfrm>
            <a:off x="8583678" y="4828897"/>
            <a:ext cx="748286" cy="1025050"/>
            <a:chOff x="0" y="0"/>
            <a:chExt cx="997715" cy="1366733"/>
          </a:xfrm>
        </p:grpSpPr>
        <p:sp>
          <p:nvSpPr>
            <p:cNvPr id="11" name="Freeform 11"/>
            <p:cNvSpPr/>
            <p:nvPr/>
          </p:nvSpPr>
          <p:spPr>
            <a:xfrm>
              <a:off x="0" y="0"/>
              <a:ext cx="997712" cy="1366774"/>
            </a:xfrm>
            <a:custGeom>
              <a:avLst/>
              <a:gdLst/>
              <a:ahLst/>
              <a:cxnLst/>
              <a:rect l="l" t="t" r="r" b="b"/>
              <a:pathLst>
                <a:path w="997712" h="1366774">
                  <a:moveTo>
                    <a:pt x="0" y="0"/>
                  </a:moveTo>
                  <a:lnTo>
                    <a:pt x="997712" y="0"/>
                  </a:lnTo>
                  <a:lnTo>
                    <a:pt x="997712" y="1366774"/>
                  </a:lnTo>
                  <a:lnTo>
                    <a:pt x="0" y="1366774"/>
                  </a:lnTo>
                  <a:lnTo>
                    <a:pt x="0" y="0"/>
                  </a:lnTo>
                  <a:close/>
                </a:path>
              </a:pathLst>
            </a:custGeom>
            <a:blipFill>
              <a:blip r:embed="rId7"/>
              <a:stretch>
                <a:fillRect t="-18" b="-15"/>
              </a:stretch>
            </a:blipFill>
          </p:spPr>
        </p:sp>
      </p:grpSp>
      <p:grpSp>
        <p:nvGrpSpPr>
          <p:cNvPr id="12" name="Group 12"/>
          <p:cNvGrpSpPr/>
          <p:nvPr/>
        </p:nvGrpSpPr>
        <p:grpSpPr>
          <a:xfrm>
            <a:off x="7897508" y="6767768"/>
            <a:ext cx="997261" cy="1035220"/>
            <a:chOff x="0" y="0"/>
            <a:chExt cx="1329681" cy="1380293"/>
          </a:xfrm>
        </p:grpSpPr>
        <p:sp>
          <p:nvSpPr>
            <p:cNvPr id="13" name="Freeform 13"/>
            <p:cNvSpPr/>
            <p:nvPr/>
          </p:nvSpPr>
          <p:spPr>
            <a:xfrm>
              <a:off x="0" y="0"/>
              <a:ext cx="1329690" cy="1380236"/>
            </a:xfrm>
            <a:custGeom>
              <a:avLst/>
              <a:gdLst/>
              <a:ahLst/>
              <a:cxnLst/>
              <a:rect l="l" t="t" r="r" b="b"/>
              <a:pathLst>
                <a:path w="1329690" h="1380236">
                  <a:moveTo>
                    <a:pt x="0" y="0"/>
                  </a:moveTo>
                  <a:lnTo>
                    <a:pt x="1329690" y="0"/>
                  </a:lnTo>
                  <a:lnTo>
                    <a:pt x="1329690" y="1380236"/>
                  </a:lnTo>
                  <a:lnTo>
                    <a:pt x="0" y="1380236"/>
                  </a:lnTo>
                  <a:lnTo>
                    <a:pt x="0" y="0"/>
                  </a:lnTo>
                  <a:close/>
                </a:path>
              </a:pathLst>
            </a:custGeom>
            <a:blipFill>
              <a:blip r:embed="rId8"/>
              <a:stretch>
                <a:fillRect l="-10" r="-9" b="-4"/>
              </a:stretch>
            </a:blipFill>
          </p:spPr>
        </p:sp>
      </p:grpSp>
      <p:grpSp>
        <p:nvGrpSpPr>
          <p:cNvPr id="14" name="Group 14"/>
          <p:cNvGrpSpPr/>
          <p:nvPr/>
        </p:nvGrpSpPr>
        <p:grpSpPr>
          <a:xfrm>
            <a:off x="6441252" y="8628873"/>
            <a:ext cx="920507" cy="1052008"/>
            <a:chOff x="0" y="0"/>
            <a:chExt cx="1227343" cy="1402677"/>
          </a:xfrm>
        </p:grpSpPr>
        <p:sp>
          <p:nvSpPr>
            <p:cNvPr id="15" name="Freeform 15"/>
            <p:cNvSpPr/>
            <p:nvPr/>
          </p:nvSpPr>
          <p:spPr>
            <a:xfrm>
              <a:off x="0" y="0"/>
              <a:ext cx="1227328" cy="1402715"/>
            </a:xfrm>
            <a:custGeom>
              <a:avLst/>
              <a:gdLst/>
              <a:ahLst/>
              <a:cxnLst/>
              <a:rect l="l" t="t" r="r" b="b"/>
              <a:pathLst>
                <a:path w="1227328" h="1402715">
                  <a:moveTo>
                    <a:pt x="0" y="0"/>
                  </a:moveTo>
                  <a:lnTo>
                    <a:pt x="1227328" y="0"/>
                  </a:lnTo>
                  <a:lnTo>
                    <a:pt x="1227328" y="1402715"/>
                  </a:lnTo>
                  <a:lnTo>
                    <a:pt x="0" y="1402715"/>
                  </a:lnTo>
                  <a:lnTo>
                    <a:pt x="0" y="0"/>
                  </a:lnTo>
                  <a:close/>
                </a:path>
              </a:pathLst>
            </a:custGeom>
            <a:blipFill>
              <a:blip r:embed="rId9"/>
              <a:stretch>
                <a:fillRect r="-1" b="2"/>
              </a:stretch>
            </a:blipFill>
          </p:spPr>
        </p:sp>
      </p:grpSp>
      <p:grpSp>
        <p:nvGrpSpPr>
          <p:cNvPr id="16" name="Group 16"/>
          <p:cNvGrpSpPr/>
          <p:nvPr/>
        </p:nvGrpSpPr>
        <p:grpSpPr>
          <a:xfrm rot="-3746550">
            <a:off x="10946875" y="6692885"/>
            <a:ext cx="4408160" cy="2242651"/>
            <a:chOff x="0" y="0"/>
            <a:chExt cx="5877547" cy="2990201"/>
          </a:xfrm>
        </p:grpSpPr>
        <p:sp>
          <p:nvSpPr>
            <p:cNvPr id="17" name="Freeform 17"/>
            <p:cNvSpPr/>
            <p:nvPr/>
          </p:nvSpPr>
          <p:spPr>
            <a:xfrm>
              <a:off x="0" y="0"/>
              <a:ext cx="5877560" cy="2990215"/>
            </a:xfrm>
            <a:custGeom>
              <a:avLst/>
              <a:gdLst/>
              <a:ahLst/>
              <a:cxnLst/>
              <a:rect l="l" t="t" r="r" b="b"/>
              <a:pathLst>
                <a:path w="5877560" h="2990215">
                  <a:moveTo>
                    <a:pt x="0" y="0"/>
                  </a:moveTo>
                  <a:lnTo>
                    <a:pt x="5877560" y="0"/>
                  </a:lnTo>
                  <a:lnTo>
                    <a:pt x="5877560" y="2990215"/>
                  </a:lnTo>
                  <a:lnTo>
                    <a:pt x="0" y="2990215"/>
                  </a:lnTo>
                  <a:lnTo>
                    <a:pt x="0" y="0"/>
                  </a:lnTo>
                  <a:close/>
                </a:path>
              </a:pathLst>
            </a:custGeom>
            <a:blipFill>
              <a:blip r:embed="rId10"/>
              <a:stretch>
                <a:fillRect l="-24" r="-24"/>
              </a:stretch>
            </a:blipFill>
          </p:spPr>
        </p:sp>
      </p:grpSp>
      <p:sp>
        <p:nvSpPr>
          <p:cNvPr id="18" name="TextBox 18"/>
          <p:cNvSpPr txBox="1"/>
          <p:nvPr/>
        </p:nvSpPr>
        <p:spPr>
          <a:xfrm>
            <a:off x="612639" y="868498"/>
            <a:ext cx="5301671" cy="1388604"/>
          </a:xfrm>
          <a:prstGeom prst="rect">
            <a:avLst/>
          </a:prstGeom>
        </p:spPr>
        <p:txBody>
          <a:bodyPr lIns="0" tIns="0" rIns="0" bIns="0" rtlCol="0" anchor="t">
            <a:spAutoFit/>
          </a:bodyPr>
          <a:lstStyle/>
          <a:p>
            <a:pPr algn="r">
              <a:lnSpc>
                <a:spcPts val="10209"/>
              </a:lnSpc>
            </a:pPr>
            <a:r>
              <a:rPr lang="en-US" sz="8682" b="1">
                <a:solidFill>
                  <a:srgbClr val="000000"/>
                </a:solidFill>
                <a:latin typeface="Poppins Bold"/>
                <a:ea typeface="Poppins Bold"/>
                <a:cs typeface="Poppins Bold"/>
                <a:sym typeface="Poppins Bold"/>
              </a:rPr>
              <a:t>Presiden</a:t>
            </a:r>
          </a:p>
        </p:txBody>
      </p:sp>
      <p:sp>
        <p:nvSpPr>
          <p:cNvPr id="19" name="TextBox 19"/>
          <p:cNvSpPr txBox="1"/>
          <p:nvPr/>
        </p:nvSpPr>
        <p:spPr>
          <a:xfrm>
            <a:off x="7602685" y="1087265"/>
            <a:ext cx="2584170" cy="755043"/>
          </a:xfrm>
          <a:prstGeom prst="rect">
            <a:avLst/>
          </a:prstGeom>
        </p:spPr>
        <p:txBody>
          <a:bodyPr lIns="0" tIns="0" rIns="0" bIns="0" rtlCol="0" anchor="t">
            <a:spAutoFit/>
          </a:bodyPr>
          <a:lstStyle/>
          <a:p>
            <a:pPr algn="l">
              <a:lnSpc>
                <a:spcPts val="5493"/>
              </a:lnSpc>
            </a:pPr>
            <a:r>
              <a:rPr lang="en-US" sz="3270">
                <a:solidFill>
                  <a:srgbClr val="FFFFFF"/>
                </a:solidFill>
                <a:latin typeface="Poppins"/>
                <a:ea typeface="Poppins"/>
                <a:cs typeface="Poppins"/>
                <a:sym typeface="Poppins"/>
              </a:rPr>
              <a:t>JPT Utama</a:t>
            </a:r>
          </a:p>
        </p:txBody>
      </p:sp>
      <p:sp>
        <p:nvSpPr>
          <p:cNvPr id="20" name="TextBox 20"/>
          <p:cNvSpPr txBox="1"/>
          <p:nvPr/>
        </p:nvSpPr>
        <p:spPr>
          <a:xfrm>
            <a:off x="9103077" y="2833190"/>
            <a:ext cx="3724410" cy="745702"/>
          </a:xfrm>
          <a:prstGeom prst="rect">
            <a:avLst/>
          </a:prstGeom>
        </p:spPr>
        <p:txBody>
          <a:bodyPr lIns="0" tIns="0" rIns="0" bIns="0" rtlCol="0" anchor="t">
            <a:spAutoFit/>
          </a:bodyPr>
          <a:lstStyle/>
          <a:p>
            <a:pPr algn="l">
              <a:lnSpc>
                <a:spcPts val="5487"/>
              </a:lnSpc>
            </a:pPr>
            <a:r>
              <a:rPr lang="en-US" sz="3265">
                <a:solidFill>
                  <a:srgbClr val="FFFFFF"/>
                </a:solidFill>
                <a:latin typeface="Poppins"/>
                <a:ea typeface="Poppins"/>
                <a:cs typeface="Poppins"/>
                <a:sym typeface="Poppins"/>
              </a:rPr>
              <a:t>JPT Madya (PPK)</a:t>
            </a:r>
          </a:p>
        </p:txBody>
      </p:sp>
      <p:sp>
        <p:nvSpPr>
          <p:cNvPr id="21" name="TextBox 21"/>
          <p:cNvSpPr txBox="1"/>
          <p:nvPr/>
        </p:nvSpPr>
        <p:spPr>
          <a:xfrm>
            <a:off x="9631006" y="4807617"/>
            <a:ext cx="2587615" cy="755043"/>
          </a:xfrm>
          <a:prstGeom prst="rect">
            <a:avLst/>
          </a:prstGeom>
        </p:spPr>
        <p:txBody>
          <a:bodyPr lIns="0" tIns="0" rIns="0" bIns="0" rtlCol="0" anchor="t">
            <a:spAutoFit/>
          </a:bodyPr>
          <a:lstStyle/>
          <a:p>
            <a:pPr algn="l">
              <a:lnSpc>
                <a:spcPts val="5493"/>
              </a:lnSpc>
            </a:pPr>
            <a:r>
              <a:rPr lang="en-US" sz="3270">
                <a:solidFill>
                  <a:srgbClr val="FFFFFF"/>
                </a:solidFill>
                <a:latin typeface="Poppins"/>
                <a:ea typeface="Poppins"/>
                <a:cs typeface="Poppins"/>
                <a:sym typeface="Poppins"/>
              </a:rPr>
              <a:t>JPT Madya</a:t>
            </a:r>
          </a:p>
        </p:txBody>
      </p:sp>
      <p:sp>
        <p:nvSpPr>
          <p:cNvPr id="22" name="TextBox 22"/>
          <p:cNvSpPr txBox="1"/>
          <p:nvPr/>
        </p:nvSpPr>
        <p:spPr>
          <a:xfrm>
            <a:off x="9103077" y="6788690"/>
            <a:ext cx="3115544" cy="755043"/>
          </a:xfrm>
          <a:prstGeom prst="rect">
            <a:avLst/>
          </a:prstGeom>
        </p:spPr>
        <p:txBody>
          <a:bodyPr lIns="0" tIns="0" rIns="0" bIns="0" rtlCol="0" anchor="t">
            <a:spAutoFit/>
          </a:bodyPr>
          <a:lstStyle/>
          <a:p>
            <a:pPr algn="l">
              <a:lnSpc>
                <a:spcPts val="5493"/>
              </a:lnSpc>
            </a:pPr>
            <a:r>
              <a:rPr lang="en-US" sz="3270">
                <a:solidFill>
                  <a:srgbClr val="FFFFFF"/>
                </a:solidFill>
                <a:latin typeface="Poppins"/>
                <a:ea typeface="Poppins"/>
                <a:cs typeface="Poppins"/>
                <a:sym typeface="Poppins"/>
              </a:rPr>
              <a:t>JF Ahli Utama</a:t>
            </a:r>
          </a:p>
        </p:txBody>
      </p:sp>
      <p:sp>
        <p:nvSpPr>
          <p:cNvPr id="23" name="TextBox 23"/>
          <p:cNvSpPr txBox="1"/>
          <p:nvPr/>
        </p:nvSpPr>
        <p:spPr>
          <a:xfrm>
            <a:off x="7602685" y="8540763"/>
            <a:ext cx="3534470" cy="1266329"/>
          </a:xfrm>
          <a:prstGeom prst="rect">
            <a:avLst/>
          </a:prstGeom>
        </p:spPr>
        <p:txBody>
          <a:bodyPr lIns="0" tIns="0" rIns="0" bIns="0" rtlCol="0" anchor="t">
            <a:spAutoFit/>
          </a:bodyPr>
          <a:lstStyle/>
          <a:p>
            <a:pPr algn="l">
              <a:lnSpc>
                <a:spcPts val="2394"/>
              </a:lnSpc>
            </a:pPr>
            <a:r>
              <a:rPr lang="en-US" sz="2100">
                <a:solidFill>
                  <a:srgbClr val="FFFFFF"/>
                </a:solidFill>
                <a:latin typeface="Poppins"/>
                <a:ea typeface="Poppins"/>
                <a:cs typeface="Poppins"/>
                <a:sym typeface="Poppins"/>
              </a:rPr>
              <a:t>Jabatan lain yang pengangkatan dan pemberhentiannya menjadi wewenang presiden</a:t>
            </a:r>
          </a:p>
        </p:txBody>
      </p:sp>
      <p:sp>
        <p:nvSpPr>
          <p:cNvPr id="24" name="TextBox 24"/>
          <p:cNvSpPr txBox="1"/>
          <p:nvPr/>
        </p:nvSpPr>
        <p:spPr>
          <a:xfrm>
            <a:off x="14125332" y="6817265"/>
            <a:ext cx="3925601" cy="2541270"/>
          </a:xfrm>
          <a:prstGeom prst="rect">
            <a:avLst/>
          </a:prstGeom>
        </p:spPr>
        <p:txBody>
          <a:bodyPr lIns="0" tIns="0" rIns="0" bIns="0" rtlCol="0" anchor="t">
            <a:spAutoFit/>
          </a:bodyPr>
          <a:lstStyle/>
          <a:p>
            <a:pPr algn="ctr">
              <a:lnSpc>
                <a:spcPts val="4534"/>
              </a:lnSpc>
            </a:pPr>
            <a:r>
              <a:rPr lang="en-US" sz="2700">
                <a:solidFill>
                  <a:srgbClr val="0B2E65"/>
                </a:solidFill>
                <a:latin typeface="Poppins"/>
                <a:ea typeface="Poppins"/>
                <a:cs typeface="Poppins"/>
                <a:sym typeface="Poppins"/>
              </a:rPr>
              <a:t>Hukdis Berat</a:t>
            </a:r>
          </a:p>
          <a:p>
            <a:pPr algn="ctr">
              <a:lnSpc>
                <a:spcPts val="4534"/>
              </a:lnSpc>
            </a:pPr>
            <a:r>
              <a:rPr lang="en-US" sz="2700">
                <a:solidFill>
                  <a:srgbClr val="0B2E65"/>
                </a:solidFill>
                <a:latin typeface="Poppins"/>
                <a:ea typeface="Poppins"/>
                <a:cs typeface="Poppins"/>
                <a:sym typeface="Poppins"/>
              </a:rPr>
              <a:t>(Pemberhentian dengan hormat tidak atas permintaan sendiri)</a:t>
            </a:r>
          </a:p>
        </p:txBody>
      </p:sp>
      <p:grpSp>
        <p:nvGrpSpPr>
          <p:cNvPr id="25" name="Group 25"/>
          <p:cNvGrpSpPr/>
          <p:nvPr/>
        </p:nvGrpSpPr>
        <p:grpSpPr>
          <a:xfrm rot="-7534471">
            <a:off x="11131683" y="1435092"/>
            <a:ext cx="2463705" cy="1253410"/>
            <a:chOff x="0" y="0"/>
            <a:chExt cx="3284940" cy="1671213"/>
          </a:xfrm>
        </p:grpSpPr>
        <p:sp>
          <p:nvSpPr>
            <p:cNvPr id="26" name="Freeform 26"/>
            <p:cNvSpPr/>
            <p:nvPr/>
          </p:nvSpPr>
          <p:spPr>
            <a:xfrm>
              <a:off x="0" y="0"/>
              <a:ext cx="3284982" cy="1671193"/>
            </a:xfrm>
            <a:custGeom>
              <a:avLst/>
              <a:gdLst/>
              <a:ahLst/>
              <a:cxnLst/>
              <a:rect l="l" t="t" r="r" b="b"/>
              <a:pathLst>
                <a:path w="3284982" h="1671193">
                  <a:moveTo>
                    <a:pt x="0" y="0"/>
                  </a:moveTo>
                  <a:lnTo>
                    <a:pt x="3284982" y="0"/>
                  </a:lnTo>
                  <a:lnTo>
                    <a:pt x="3284982" y="1671193"/>
                  </a:lnTo>
                  <a:lnTo>
                    <a:pt x="0" y="1671193"/>
                  </a:lnTo>
                  <a:lnTo>
                    <a:pt x="0" y="0"/>
                  </a:lnTo>
                  <a:close/>
                </a:path>
              </a:pathLst>
            </a:custGeom>
            <a:blipFill>
              <a:blip r:embed="rId10"/>
              <a:stretch>
                <a:fillRect l="-24" r="-23" b="-1"/>
              </a:stretch>
            </a:blipFill>
          </p:spPr>
        </p:sp>
      </p:grpSp>
      <p:sp>
        <p:nvSpPr>
          <p:cNvPr id="27" name="TextBox 27"/>
          <p:cNvSpPr txBox="1"/>
          <p:nvPr/>
        </p:nvSpPr>
        <p:spPr>
          <a:xfrm>
            <a:off x="13303282" y="1295385"/>
            <a:ext cx="2422887" cy="1317202"/>
          </a:xfrm>
          <a:prstGeom prst="rect">
            <a:avLst/>
          </a:prstGeom>
        </p:spPr>
        <p:txBody>
          <a:bodyPr lIns="0" tIns="0" rIns="0" bIns="0" rtlCol="0" anchor="t">
            <a:spAutoFit/>
          </a:bodyPr>
          <a:lstStyle/>
          <a:p>
            <a:pPr algn="l">
              <a:lnSpc>
                <a:spcPts val="5487"/>
              </a:lnSpc>
            </a:pPr>
            <a:r>
              <a:rPr lang="en-US" sz="3265">
                <a:solidFill>
                  <a:srgbClr val="0B2E65"/>
                </a:solidFill>
                <a:latin typeface="Poppins"/>
                <a:ea typeface="Poppins"/>
                <a:cs typeface="Poppins"/>
                <a:sym typeface="Poppins"/>
              </a:rPr>
              <a:t>Semua jenis hukdis</a:t>
            </a:r>
          </a:p>
        </p:txBody>
      </p:sp>
      <p:grpSp>
        <p:nvGrpSpPr>
          <p:cNvPr id="28" name="Group 28"/>
          <p:cNvGrpSpPr/>
          <p:nvPr/>
        </p:nvGrpSpPr>
        <p:grpSpPr>
          <a:xfrm>
            <a:off x="15652995" y="9258300"/>
            <a:ext cx="2457301" cy="934798"/>
            <a:chOff x="0" y="0"/>
            <a:chExt cx="3276401" cy="1246397"/>
          </a:xfrm>
        </p:grpSpPr>
        <p:sp>
          <p:nvSpPr>
            <p:cNvPr id="29" name="Freeform 29"/>
            <p:cNvSpPr/>
            <p:nvPr/>
          </p:nvSpPr>
          <p:spPr>
            <a:xfrm>
              <a:off x="0" y="0"/>
              <a:ext cx="3276346" cy="1246378"/>
            </a:xfrm>
            <a:custGeom>
              <a:avLst/>
              <a:gdLst/>
              <a:ahLst/>
              <a:cxnLst/>
              <a:rect l="l" t="t" r="r" b="b"/>
              <a:pathLst>
                <a:path w="3276346" h="1246378">
                  <a:moveTo>
                    <a:pt x="0" y="0"/>
                  </a:moveTo>
                  <a:lnTo>
                    <a:pt x="3276346" y="0"/>
                  </a:lnTo>
                  <a:lnTo>
                    <a:pt x="3276346" y="1246378"/>
                  </a:lnTo>
                  <a:lnTo>
                    <a:pt x="0" y="1246378"/>
                  </a:lnTo>
                  <a:lnTo>
                    <a:pt x="0" y="0"/>
                  </a:lnTo>
                  <a:close/>
                </a:path>
              </a:pathLst>
            </a:custGeom>
            <a:blipFill>
              <a:blip r:embed="rId11"/>
              <a:stretch>
                <a:fillRect t="-60" r="-1" b="-62"/>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1939</Words>
  <Application>Microsoft Office PowerPoint</Application>
  <PresentationFormat>Custom</PresentationFormat>
  <Paragraphs>282</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Poppins</vt:lpstr>
      <vt:lpstr>League Spartan</vt:lpstr>
      <vt:lpstr>Poppins Semi-Bold</vt:lpstr>
      <vt:lpstr>Poppins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94 Tahun 2021 (terbaru).pptx</dc:title>
  <dc:creator>KANREG II SBY</dc:creator>
  <cp:lastModifiedBy>KANREG II SBY</cp:lastModifiedBy>
  <cp:revision>12</cp:revision>
  <dcterms:created xsi:type="dcterms:W3CDTF">2006-08-16T00:00:00Z</dcterms:created>
  <dcterms:modified xsi:type="dcterms:W3CDTF">2024-10-15T08:16:45Z</dcterms:modified>
  <dc:identifier>DAGTc9y2c1w</dc:identifier>
</cp:coreProperties>
</file>